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notesMasterIdLst>
    <p:notesMasterId r:id="rId18"/>
  </p:notesMasterIdLst>
  <p:handoutMasterIdLst>
    <p:handoutMasterId r:id="rId19"/>
  </p:handoutMasterIdLst>
  <p:sldIdLst>
    <p:sldId id="256" r:id="rId2"/>
    <p:sldId id="304" r:id="rId3"/>
    <p:sldId id="325" r:id="rId4"/>
    <p:sldId id="326" r:id="rId5"/>
    <p:sldId id="327" r:id="rId6"/>
    <p:sldId id="328" r:id="rId7"/>
    <p:sldId id="306" r:id="rId8"/>
    <p:sldId id="314" r:id="rId9"/>
    <p:sldId id="318" r:id="rId10"/>
    <p:sldId id="324" r:id="rId11"/>
    <p:sldId id="330" r:id="rId12"/>
    <p:sldId id="308" r:id="rId13"/>
    <p:sldId id="310" r:id="rId14"/>
    <p:sldId id="317" r:id="rId15"/>
    <p:sldId id="309" r:id="rId16"/>
    <p:sldId id="319" r:id="rId17"/>
  </p:sldIdLst>
  <p:sldSz cx="12192000" cy="6858000"/>
  <p:notesSz cx="6797675" cy="9928225"/>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artup, Mr T" initials="SMT" lastIdx="1" clrIdx="0">
    <p:extLst>
      <p:ext uri="{19B8F6BF-5375-455C-9EA6-DF929625EA0E}">
        <p15:presenceInfo xmlns:p15="http://schemas.microsoft.com/office/powerpoint/2012/main" userId="4b348d6b-ddad-4dc0-bedd-b01c0d1f18a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02157F-870A-4BE1-A69C-6FB79C7786FF}" v="7" dt="2025-11-19T15:02:12.1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708" y="2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m Startup" userId="8046de4b5abe9174" providerId="LiveId" clId="{062EFB18-C250-44B0-B117-39EFC53FFC11}"/>
    <pc:docChg chg="undo custSel mod addSld delSld modSld modMainMaster">
      <pc:chgData name="Tom Startup" userId="8046de4b5abe9174" providerId="LiveId" clId="{062EFB18-C250-44B0-B117-39EFC53FFC11}" dt="2025-11-19T15:08:32.844" v="406"/>
      <pc:docMkLst>
        <pc:docMk/>
      </pc:docMkLst>
      <pc:sldChg chg="delSp modSp mod">
        <pc:chgData name="Tom Startup" userId="8046de4b5abe9174" providerId="LiveId" clId="{062EFB18-C250-44B0-B117-39EFC53FFC11}" dt="2025-11-19T14:44:22.077" v="387" actId="6549"/>
        <pc:sldMkLst>
          <pc:docMk/>
          <pc:sldMk cId="109857222" sldId="256"/>
        </pc:sldMkLst>
        <pc:spChg chg="mod">
          <ac:chgData name="Tom Startup" userId="8046de4b5abe9174" providerId="LiveId" clId="{062EFB18-C250-44B0-B117-39EFC53FFC11}" dt="2025-11-19T14:44:22.077" v="387" actId="6549"/>
          <ac:spMkLst>
            <pc:docMk/>
            <pc:sldMk cId="109857222" sldId="256"/>
            <ac:spMk id="3" creationId="{00000000-0000-0000-0000-000000000000}"/>
          </ac:spMkLst>
        </pc:spChg>
        <pc:picChg chg="del">
          <ac:chgData name="Tom Startup" userId="8046de4b5abe9174" providerId="LiveId" clId="{062EFB18-C250-44B0-B117-39EFC53FFC11}" dt="2025-11-19T14:39:23.722" v="0" actId="478"/>
          <ac:picMkLst>
            <pc:docMk/>
            <pc:sldMk cId="109857222" sldId="256"/>
            <ac:picMk id="4" creationId="{A6E3B771-04EB-4069-B87B-7920D19C0829}"/>
          </ac:picMkLst>
        </pc:picChg>
      </pc:sldChg>
      <pc:sldChg chg="modSp">
        <pc:chgData name="Tom Startup" userId="8046de4b5abe9174" providerId="LiveId" clId="{062EFB18-C250-44B0-B117-39EFC53FFC11}" dt="2025-11-19T14:46:17.997" v="392" actId="20577"/>
        <pc:sldMkLst>
          <pc:docMk/>
          <pc:sldMk cId="4206973815" sldId="304"/>
        </pc:sldMkLst>
        <pc:spChg chg="mod">
          <ac:chgData name="Tom Startup" userId="8046de4b5abe9174" providerId="LiveId" clId="{062EFB18-C250-44B0-B117-39EFC53FFC11}" dt="2025-11-19T14:46:17.997" v="392" actId="20577"/>
          <ac:spMkLst>
            <pc:docMk/>
            <pc:sldMk cId="4206973815" sldId="304"/>
            <ac:spMk id="3" creationId="{7B62E88A-5FB6-4F6E-B2B9-A4A1071E2403}"/>
          </ac:spMkLst>
        </pc:spChg>
      </pc:sldChg>
      <pc:sldChg chg="del">
        <pc:chgData name="Tom Startup" userId="8046de4b5abe9174" providerId="LiveId" clId="{062EFB18-C250-44B0-B117-39EFC53FFC11}" dt="2025-11-19T14:44:04.954" v="385" actId="2696"/>
        <pc:sldMkLst>
          <pc:docMk/>
          <pc:sldMk cId="494229831" sldId="315"/>
        </pc:sldMkLst>
      </pc:sldChg>
      <pc:sldChg chg="del">
        <pc:chgData name="Tom Startup" userId="8046de4b5abe9174" providerId="LiveId" clId="{062EFB18-C250-44B0-B117-39EFC53FFC11}" dt="2025-11-19T14:44:10.786" v="386" actId="2696"/>
        <pc:sldMkLst>
          <pc:docMk/>
          <pc:sldMk cId="2699160946" sldId="316"/>
        </pc:sldMkLst>
      </pc:sldChg>
      <pc:sldChg chg="modSp mod">
        <pc:chgData name="Tom Startup" userId="8046de4b5abe9174" providerId="LiveId" clId="{062EFB18-C250-44B0-B117-39EFC53FFC11}" dt="2025-11-19T14:40:27.903" v="35" actId="20577"/>
        <pc:sldMkLst>
          <pc:docMk/>
          <pc:sldMk cId="748045669" sldId="327"/>
        </pc:sldMkLst>
        <pc:spChg chg="mod">
          <ac:chgData name="Tom Startup" userId="8046de4b5abe9174" providerId="LiveId" clId="{062EFB18-C250-44B0-B117-39EFC53FFC11}" dt="2025-11-19T14:40:27.903" v="35" actId="20577"/>
          <ac:spMkLst>
            <pc:docMk/>
            <pc:sldMk cId="748045669" sldId="327"/>
            <ac:spMk id="3" creationId="{07C71F9F-0664-9AE5-4ECC-D413105D032A}"/>
          </ac:spMkLst>
        </pc:spChg>
      </pc:sldChg>
      <pc:sldChg chg="modSp add mod">
        <pc:chgData name="Tom Startup" userId="8046de4b5abe9174" providerId="LiveId" clId="{062EFB18-C250-44B0-B117-39EFC53FFC11}" dt="2025-11-19T14:41:32.871" v="90" actId="207"/>
        <pc:sldMkLst>
          <pc:docMk/>
          <pc:sldMk cId="1515004690" sldId="328"/>
        </pc:sldMkLst>
        <pc:spChg chg="mod">
          <ac:chgData name="Tom Startup" userId="8046de4b5abe9174" providerId="LiveId" clId="{062EFB18-C250-44B0-B117-39EFC53FFC11}" dt="2025-11-19T14:39:45.254" v="11" actId="20577"/>
          <ac:spMkLst>
            <pc:docMk/>
            <pc:sldMk cId="1515004690" sldId="328"/>
            <ac:spMk id="2" creationId="{004DB7EF-2B38-FF70-8C63-9814E174C918}"/>
          </ac:spMkLst>
        </pc:spChg>
        <pc:spChg chg="mod">
          <ac:chgData name="Tom Startup" userId="8046de4b5abe9174" providerId="LiveId" clId="{062EFB18-C250-44B0-B117-39EFC53FFC11}" dt="2025-11-19T14:41:32.871" v="90" actId="207"/>
          <ac:spMkLst>
            <pc:docMk/>
            <pc:sldMk cId="1515004690" sldId="328"/>
            <ac:spMk id="3" creationId="{3A987586-2459-C08B-10CF-AA726D06208A}"/>
          </ac:spMkLst>
        </pc:spChg>
      </pc:sldChg>
      <pc:sldChg chg="new del">
        <pc:chgData name="Tom Startup" userId="8046de4b5abe9174" providerId="LiveId" clId="{062EFB18-C250-44B0-B117-39EFC53FFC11}" dt="2025-11-19T14:43:59.426" v="384" actId="47"/>
        <pc:sldMkLst>
          <pc:docMk/>
          <pc:sldMk cId="2593498157" sldId="329"/>
        </pc:sldMkLst>
      </pc:sldChg>
      <pc:sldChg chg="modSp add mod">
        <pc:chgData name="Tom Startup" userId="8046de4b5abe9174" providerId="LiveId" clId="{062EFB18-C250-44B0-B117-39EFC53FFC11}" dt="2025-11-19T14:43:50.754" v="383" actId="20577"/>
        <pc:sldMkLst>
          <pc:docMk/>
          <pc:sldMk cId="4266059061" sldId="330"/>
        </pc:sldMkLst>
        <pc:spChg chg="mod">
          <ac:chgData name="Tom Startup" userId="8046de4b5abe9174" providerId="LiveId" clId="{062EFB18-C250-44B0-B117-39EFC53FFC11}" dt="2025-11-19T14:42:09.960" v="125" actId="20577"/>
          <ac:spMkLst>
            <pc:docMk/>
            <pc:sldMk cId="4266059061" sldId="330"/>
            <ac:spMk id="2" creationId="{94E50BE7-8F81-C78C-E3FF-80E04E4E3F28}"/>
          </ac:spMkLst>
        </pc:spChg>
        <pc:spChg chg="mod">
          <ac:chgData name="Tom Startup" userId="8046de4b5abe9174" providerId="LiveId" clId="{062EFB18-C250-44B0-B117-39EFC53FFC11}" dt="2025-11-19T14:43:50.754" v="383" actId="20577"/>
          <ac:spMkLst>
            <pc:docMk/>
            <pc:sldMk cId="4266059061" sldId="330"/>
            <ac:spMk id="3" creationId="{BDA9BF75-D8AC-A6C7-3BC1-1E27B7E3CB19}"/>
          </ac:spMkLst>
        </pc:spChg>
      </pc:sldChg>
      <pc:sldMasterChg chg="modSldLayout">
        <pc:chgData name="Tom Startup" userId="8046de4b5abe9174" providerId="LiveId" clId="{062EFB18-C250-44B0-B117-39EFC53FFC11}" dt="2025-11-19T15:03:43.560" v="405" actId="1076"/>
        <pc:sldMasterMkLst>
          <pc:docMk/>
          <pc:sldMasterMk cId="2299786241" sldId="2147483798"/>
        </pc:sldMasterMkLst>
        <pc:sldLayoutChg chg="modSp mod">
          <pc:chgData name="Tom Startup" userId="8046de4b5abe9174" providerId="LiveId" clId="{062EFB18-C250-44B0-B117-39EFC53FFC11}" dt="2025-11-19T15:02:16.907" v="399" actId="20577"/>
          <pc:sldLayoutMkLst>
            <pc:docMk/>
            <pc:sldMasterMk cId="2299786241" sldId="2147483798"/>
            <pc:sldLayoutMk cId="2566451962" sldId="2147483799"/>
          </pc:sldLayoutMkLst>
          <pc:spChg chg="mod">
            <ac:chgData name="Tom Startup" userId="8046de4b5abe9174" providerId="LiveId" clId="{062EFB18-C250-44B0-B117-39EFC53FFC11}" dt="2025-11-19T15:02:16.907" v="399" actId="20577"/>
            <ac:spMkLst>
              <pc:docMk/>
              <pc:sldMasterMk cId="2299786241" sldId="2147483798"/>
              <pc:sldLayoutMk cId="2566451962" sldId="2147483799"/>
              <ac:spMk id="5" creationId="{00000000-0000-0000-0000-000000000000}"/>
            </ac:spMkLst>
          </pc:spChg>
        </pc:sldLayoutChg>
        <pc:sldLayoutChg chg="modSp mod">
          <pc:chgData name="Tom Startup" userId="8046de4b5abe9174" providerId="LiveId" clId="{062EFB18-C250-44B0-B117-39EFC53FFC11}" dt="2025-11-19T15:03:43.560" v="405" actId="1076"/>
          <pc:sldLayoutMkLst>
            <pc:docMk/>
            <pc:sldMasterMk cId="2299786241" sldId="2147483798"/>
            <pc:sldLayoutMk cId="3008078418" sldId="2147483800"/>
          </pc:sldLayoutMkLst>
          <pc:spChg chg="mod">
            <ac:chgData name="Tom Startup" userId="8046de4b5abe9174" providerId="LiveId" clId="{062EFB18-C250-44B0-B117-39EFC53FFC11}" dt="2025-11-19T15:03:31.798" v="403" actId="1076"/>
            <ac:spMkLst>
              <pc:docMk/>
              <pc:sldMasterMk cId="2299786241" sldId="2147483798"/>
              <pc:sldLayoutMk cId="3008078418" sldId="2147483800"/>
              <ac:spMk id="3" creationId="{00000000-0000-0000-0000-000000000000}"/>
            </ac:spMkLst>
          </pc:spChg>
          <pc:spChg chg="mod">
            <ac:chgData name="Tom Startup" userId="8046de4b5abe9174" providerId="LiveId" clId="{062EFB18-C250-44B0-B117-39EFC53FFC11}" dt="2025-11-19T15:03:43.560" v="405" actId="1076"/>
            <ac:spMkLst>
              <pc:docMk/>
              <pc:sldMasterMk cId="2299786241" sldId="2147483798"/>
              <pc:sldLayoutMk cId="3008078418" sldId="2147483800"/>
              <ac:spMk id="5" creationId="{00000000-0000-0000-0000-000000000000}"/>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82A46A82-3583-4F31-A5B7-62A80B1867AD}" type="datetimeFigureOut">
              <a:rPr lang="en-GB" smtClean="0"/>
              <a:t>19/11/2025</a:t>
            </a:fld>
            <a:endParaRPr lang="en-GB"/>
          </a:p>
        </p:txBody>
      </p:sp>
      <p:sp>
        <p:nvSpPr>
          <p:cNvPr id="4" name="Footer Placeholder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5D368260-3B95-461B-8C6F-147F8DF44CD1}" type="slidenum">
              <a:rPr lang="en-GB" smtClean="0"/>
              <a:t>‹#›</a:t>
            </a:fld>
            <a:endParaRPr lang="en-GB"/>
          </a:p>
        </p:txBody>
      </p:sp>
    </p:spTree>
    <p:extLst>
      <p:ext uri="{BB962C8B-B14F-4D97-AF65-F5344CB8AC3E}">
        <p14:creationId xmlns:p14="http://schemas.microsoft.com/office/powerpoint/2010/main" val="20011452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286B34D3-B0B7-43B9-80AF-D632C0E62CDB}" type="datetimeFigureOut">
              <a:rPr lang="en-GB"/>
              <a:t>19/11/2025</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EF47CBB2-D964-41A7-B52B-96DAF0AA647A}" type="slidenum">
              <a:rPr lang="en-GB"/>
              <a:t>‹#›</a:t>
            </a:fld>
            <a:endParaRPr lang="en-US"/>
          </a:p>
        </p:txBody>
      </p:sp>
    </p:spTree>
    <p:extLst>
      <p:ext uri="{BB962C8B-B14F-4D97-AF65-F5344CB8AC3E}">
        <p14:creationId xmlns:p14="http://schemas.microsoft.com/office/powerpoint/2010/main" val="22872275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GB" dirty="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6602933A-0F54-4644-A74B-8F82E336C7CD}" type="datetime1">
              <a:rPr lang="en-GB" smtClean="0"/>
              <a:t>19/11/2025</a:t>
            </a:fld>
            <a:endParaRPr lang="en-GB" dirty="0"/>
          </a:p>
        </p:txBody>
      </p:sp>
      <p:sp>
        <p:nvSpPr>
          <p:cNvPr id="5" name="Footer Placeholder 4"/>
          <p:cNvSpPr>
            <a:spLocks noGrp="1"/>
          </p:cNvSpPr>
          <p:nvPr>
            <p:ph type="ftr" sz="quarter" idx="11"/>
          </p:nvPr>
        </p:nvSpPr>
        <p:spPr>
          <a:xfrm>
            <a:off x="1160946" y="439137"/>
            <a:ext cx="3859795" cy="304801"/>
          </a:xfrm>
        </p:spPr>
        <p:txBody>
          <a:bodyPr/>
          <a:lstStyle/>
          <a:p>
            <a:r>
              <a:rPr lang="en-GB" dirty="0"/>
              <a:t>© www.econstartup.com</a:t>
            </a:r>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66451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GB"/>
              <a:t>Click to edit Master title style</a:t>
            </a:r>
            <a:endParaRPr lang="en-US"/>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5" name="Date Placeholder 4"/>
          <p:cNvSpPr>
            <a:spLocks noGrp="1"/>
          </p:cNvSpPr>
          <p:nvPr>
            <p:ph type="dt" sz="half" idx="10"/>
          </p:nvPr>
        </p:nvSpPr>
        <p:spPr/>
        <p:txBody>
          <a:bodyPr/>
          <a:lstStyle/>
          <a:p>
            <a:fld id="{A142938C-EDA8-419B-B152-9F760BC69CD9}" type="datetime1">
              <a:rPr lang="en-GB" smtClean="0"/>
              <a:t>19/11/2025</a:t>
            </a:fld>
            <a:endParaRPr lang="en-GB"/>
          </a:p>
        </p:txBody>
      </p:sp>
      <p:sp>
        <p:nvSpPr>
          <p:cNvPr id="6" name="Footer Placeholder 5"/>
          <p:cNvSpPr>
            <a:spLocks noGrp="1"/>
          </p:cNvSpPr>
          <p:nvPr>
            <p:ph type="ftr" sz="quarter" idx="11"/>
          </p:nvPr>
        </p:nvSpPr>
        <p:spPr/>
        <p:txBody>
          <a:bodyPr/>
          <a:lstStyle/>
          <a:p>
            <a:r>
              <a:rPr lang="en-GB"/>
              <a:t>(C) www.econstartup.com</a:t>
            </a:r>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590527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GB"/>
              <a:t>Click to edit Master title style</a:t>
            </a:r>
            <a:endParaRPr lang="en-US"/>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4" name="Date Placeholder 3"/>
          <p:cNvSpPr>
            <a:spLocks noGrp="1"/>
          </p:cNvSpPr>
          <p:nvPr>
            <p:ph type="dt" sz="half" idx="10"/>
          </p:nvPr>
        </p:nvSpPr>
        <p:spPr/>
        <p:txBody>
          <a:bodyPr/>
          <a:lstStyle/>
          <a:p>
            <a:fld id="{4E2C57B9-19B2-4CD2-87F3-087ECCB91963}" type="datetime1">
              <a:rPr lang="en-GB" smtClean="0"/>
              <a:t>19/11/2025</a:t>
            </a:fld>
            <a:endParaRPr lang="en-GB"/>
          </a:p>
        </p:txBody>
      </p:sp>
      <p:sp>
        <p:nvSpPr>
          <p:cNvPr id="5" name="Footer Placeholder 4"/>
          <p:cNvSpPr>
            <a:spLocks noGrp="1"/>
          </p:cNvSpPr>
          <p:nvPr>
            <p:ph type="ftr" sz="quarter" idx="11"/>
          </p:nvPr>
        </p:nvSpPr>
        <p:spPr/>
        <p:txBody>
          <a:bodyPr/>
          <a:lstStyle/>
          <a:p>
            <a:r>
              <a:rPr lang="en-GB"/>
              <a:t>(C) www.econstartup.com</a:t>
            </a:r>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008489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GB"/>
              <a:t>Click to edit Master title style</a:t>
            </a:r>
            <a:endParaRPr lang="en-US"/>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GB"/>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4" name="Date Placeholder 3"/>
          <p:cNvSpPr>
            <a:spLocks noGrp="1"/>
          </p:cNvSpPr>
          <p:nvPr>
            <p:ph type="dt" sz="half" idx="10"/>
          </p:nvPr>
        </p:nvSpPr>
        <p:spPr/>
        <p:txBody>
          <a:bodyPr/>
          <a:lstStyle/>
          <a:p>
            <a:fld id="{BA88735C-CF14-44E7-BCBA-FB059C5A735A}" type="datetime1">
              <a:rPr lang="en-GB" smtClean="0"/>
              <a:t>19/11/2025</a:t>
            </a:fld>
            <a:endParaRPr lang="en-GB"/>
          </a:p>
        </p:txBody>
      </p:sp>
      <p:sp>
        <p:nvSpPr>
          <p:cNvPr id="5" name="Footer Placeholder 4"/>
          <p:cNvSpPr>
            <a:spLocks noGrp="1"/>
          </p:cNvSpPr>
          <p:nvPr>
            <p:ph type="ftr" sz="quarter" idx="11"/>
          </p:nvPr>
        </p:nvSpPr>
        <p:spPr/>
        <p:txBody>
          <a:bodyPr/>
          <a:lstStyle/>
          <a:p>
            <a:r>
              <a:rPr lang="en-GB"/>
              <a:t>(C) www.econstartup.com</a:t>
            </a:r>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a:t>”</a:t>
            </a:r>
          </a:p>
        </p:txBody>
      </p:sp>
    </p:spTree>
    <p:extLst>
      <p:ext uri="{BB962C8B-B14F-4D97-AF65-F5344CB8AC3E}">
        <p14:creationId xmlns:p14="http://schemas.microsoft.com/office/powerpoint/2010/main" val="19148574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GB"/>
              <a:t>Click to edit Master title style</a:t>
            </a:r>
            <a:endParaRPr lang="en-US"/>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Edit Master text styles</a:t>
            </a:r>
          </a:p>
        </p:txBody>
      </p:sp>
      <p:sp>
        <p:nvSpPr>
          <p:cNvPr id="4" name="Date Placeholder 3"/>
          <p:cNvSpPr>
            <a:spLocks noGrp="1"/>
          </p:cNvSpPr>
          <p:nvPr>
            <p:ph type="dt" sz="half" idx="10"/>
          </p:nvPr>
        </p:nvSpPr>
        <p:spPr/>
        <p:txBody>
          <a:bodyPr/>
          <a:lstStyle/>
          <a:p>
            <a:fld id="{3EA12411-A01B-48A1-9F4A-2B7123FCDBB9}" type="datetime1">
              <a:rPr lang="en-GB" smtClean="0"/>
              <a:t>19/11/2025</a:t>
            </a:fld>
            <a:endParaRPr lang="en-GB"/>
          </a:p>
        </p:txBody>
      </p:sp>
      <p:sp>
        <p:nvSpPr>
          <p:cNvPr id="5" name="Footer Placeholder 4"/>
          <p:cNvSpPr>
            <a:spLocks noGrp="1"/>
          </p:cNvSpPr>
          <p:nvPr>
            <p:ph type="ftr" sz="quarter" idx="11"/>
          </p:nvPr>
        </p:nvSpPr>
        <p:spPr/>
        <p:txBody>
          <a:bodyPr/>
          <a:lstStyle/>
          <a:p>
            <a:r>
              <a:rPr lang="en-GB"/>
              <a:t>(C) www.econstartup.com</a:t>
            </a:r>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6449630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GB"/>
              <a:t>Click to edit Master title style</a:t>
            </a:r>
            <a:endParaRPr lang="en-US"/>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5099F33-CFBE-44A7-9E31-09B91885622D}" type="datetime1">
              <a:rPr lang="en-GB" smtClean="0"/>
              <a:t>19/11/2025</a:t>
            </a:fld>
            <a:endParaRPr lang="en-GB"/>
          </a:p>
        </p:txBody>
      </p:sp>
      <p:sp>
        <p:nvSpPr>
          <p:cNvPr id="4" name="Footer Placeholder 4"/>
          <p:cNvSpPr>
            <a:spLocks noGrp="1"/>
          </p:cNvSpPr>
          <p:nvPr>
            <p:ph type="ftr" sz="quarter" idx="11"/>
          </p:nvPr>
        </p:nvSpPr>
        <p:spPr/>
        <p:txBody>
          <a:bodyPr/>
          <a:lstStyle/>
          <a:p>
            <a:r>
              <a:rPr lang="en-GB"/>
              <a:t>(C) www.econstartup.com</a:t>
            </a:r>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0474600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GB"/>
              <a:t>Click to edit Master title style</a:t>
            </a:r>
            <a:endParaRPr lang="en-US"/>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3955921-2D0D-4AA8-871D-BE2FCF6A77CC}" type="datetime1">
              <a:rPr lang="en-GB" smtClean="0"/>
              <a:t>19/11/2025</a:t>
            </a:fld>
            <a:endParaRPr lang="en-GB"/>
          </a:p>
        </p:txBody>
      </p:sp>
      <p:sp>
        <p:nvSpPr>
          <p:cNvPr id="4" name="Footer Placeholder 4"/>
          <p:cNvSpPr>
            <a:spLocks noGrp="1"/>
          </p:cNvSpPr>
          <p:nvPr>
            <p:ph type="ftr" sz="quarter" idx="11"/>
          </p:nvPr>
        </p:nvSpPr>
        <p:spPr/>
        <p:txBody>
          <a:bodyPr/>
          <a:lstStyle/>
          <a:p>
            <a:r>
              <a:rPr lang="en-GB"/>
              <a:t>(C) www.econstartup.com</a:t>
            </a:r>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3685513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nchor="t" anchorCtr="0"/>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30387D5-E212-48AF-B764-159BD29BD72B}" type="datetime1">
              <a:rPr lang="en-GB" smtClean="0"/>
              <a:t>19/11/2025</a:t>
            </a:fld>
            <a:endParaRPr lang="en-GB"/>
          </a:p>
        </p:txBody>
      </p:sp>
      <p:sp>
        <p:nvSpPr>
          <p:cNvPr id="5" name="Footer Placeholder 4"/>
          <p:cNvSpPr>
            <a:spLocks noGrp="1"/>
          </p:cNvSpPr>
          <p:nvPr>
            <p:ph type="ftr" sz="quarter" idx="11"/>
          </p:nvPr>
        </p:nvSpPr>
        <p:spPr/>
        <p:txBody>
          <a:bodyPr/>
          <a:lstStyle/>
          <a:p>
            <a:r>
              <a:rPr lang="en-GB"/>
              <a:t>(C) www.econstartup.com</a:t>
            </a:r>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0127237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GB"/>
              <a:t>Click to edit Master title style</a:t>
            </a:r>
            <a:endParaRPr lang="en-US"/>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B3C1AF57-46F7-4C4C-9E83-5873C584B081}" type="datetime1">
              <a:rPr lang="en-GB" smtClean="0"/>
              <a:t>19/11/2025</a:t>
            </a:fld>
            <a:endParaRPr lang="en-GB"/>
          </a:p>
        </p:txBody>
      </p:sp>
      <p:sp>
        <p:nvSpPr>
          <p:cNvPr id="5" name="Footer Placeholder 4"/>
          <p:cNvSpPr>
            <a:spLocks noGrp="1"/>
          </p:cNvSpPr>
          <p:nvPr>
            <p:ph type="ftr" sz="quarter" idx="11"/>
          </p:nvPr>
        </p:nvSpPr>
        <p:spPr/>
        <p:txBody>
          <a:bodyPr/>
          <a:lstStyle/>
          <a:p>
            <a:r>
              <a:rPr lang="en-GB"/>
              <a:t>(C) www.econstartup.com</a:t>
            </a:r>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082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3"/>
          <p:cNvSpPr>
            <a:spLocks noGrp="1"/>
          </p:cNvSpPr>
          <p:nvPr>
            <p:ph type="dt" sz="half" idx="10"/>
          </p:nvPr>
        </p:nvSpPr>
        <p:spPr/>
        <p:txBody>
          <a:bodyPr/>
          <a:lstStyle/>
          <a:p>
            <a:fld id="{DE385E17-9166-4221-941B-181657BD23A3}" type="datetime1">
              <a:rPr lang="en-GB" smtClean="0"/>
              <a:t>19/11/2025</a:t>
            </a:fld>
            <a:endParaRPr lang="en-GB"/>
          </a:p>
        </p:txBody>
      </p:sp>
      <p:sp>
        <p:nvSpPr>
          <p:cNvPr id="5" name="Footer Placeholder 4"/>
          <p:cNvSpPr>
            <a:spLocks noGrp="1"/>
          </p:cNvSpPr>
          <p:nvPr>
            <p:ph type="ftr" sz="quarter" idx="11"/>
          </p:nvPr>
        </p:nvSpPr>
        <p:spPr>
          <a:xfrm>
            <a:off x="574336" y="48082"/>
            <a:ext cx="3859795" cy="304801"/>
          </a:xfrm>
        </p:spPr>
        <p:txBody>
          <a:bodyPr/>
          <a:lstStyle/>
          <a:p>
            <a:r>
              <a:rPr lang="en-GB" dirty="0"/>
              <a:t>(C) www.econstartup.com</a:t>
            </a:r>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008078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GB"/>
              <a:t>Click to edit Master title style</a:t>
            </a:r>
            <a:endParaRPr lang="en-US"/>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Edit Master text styles</a:t>
            </a:r>
          </a:p>
        </p:txBody>
      </p:sp>
      <p:sp>
        <p:nvSpPr>
          <p:cNvPr id="4" name="Date Placeholder 3"/>
          <p:cNvSpPr>
            <a:spLocks noGrp="1"/>
          </p:cNvSpPr>
          <p:nvPr>
            <p:ph type="dt" sz="half" idx="10"/>
          </p:nvPr>
        </p:nvSpPr>
        <p:spPr/>
        <p:txBody>
          <a:bodyPr/>
          <a:lstStyle/>
          <a:p>
            <a:fld id="{1F22B3CA-DEFB-465C-BBB8-779F9AA016AD}" type="datetime1">
              <a:rPr lang="en-GB" smtClean="0"/>
              <a:t>19/11/2025</a:t>
            </a:fld>
            <a:endParaRPr lang="en-GB"/>
          </a:p>
        </p:txBody>
      </p:sp>
      <p:sp>
        <p:nvSpPr>
          <p:cNvPr id="5" name="Footer Placeholder 4"/>
          <p:cNvSpPr>
            <a:spLocks noGrp="1"/>
          </p:cNvSpPr>
          <p:nvPr>
            <p:ph type="ftr" sz="quarter" idx="11"/>
          </p:nvPr>
        </p:nvSpPr>
        <p:spPr/>
        <p:txBody>
          <a:bodyPr/>
          <a:lstStyle/>
          <a:p>
            <a:r>
              <a:rPr lang="en-GB"/>
              <a:t>(C) www.econstartup.com</a:t>
            </a:r>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352542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A86DA397-D446-4A43-B076-70597CF22789}" type="datetime1">
              <a:rPr lang="en-GB" smtClean="0"/>
              <a:t>19/11/2025</a:t>
            </a:fld>
            <a:endParaRPr lang="en-GB"/>
          </a:p>
        </p:txBody>
      </p:sp>
      <p:sp>
        <p:nvSpPr>
          <p:cNvPr id="6" name="Footer Placeholder 5"/>
          <p:cNvSpPr>
            <a:spLocks noGrp="1"/>
          </p:cNvSpPr>
          <p:nvPr>
            <p:ph type="ftr" sz="quarter" idx="11"/>
          </p:nvPr>
        </p:nvSpPr>
        <p:spPr/>
        <p:txBody>
          <a:bodyPr/>
          <a:lstStyle/>
          <a:p>
            <a:r>
              <a:rPr lang="en-GB"/>
              <a:t>(C) www.econstartup.com</a:t>
            </a:r>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860986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B82F89D6-8913-4EDF-BB22-EB5693FFCE0A}" type="datetime1">
              <a:rPr lang="en-GB" smtClean="0"/>
              <a:t>19/11/2025</a:t>
            </a:fld>
            <a:endParaRPr lang="en-GB"/>
          </a:p>
        </p:txBody>
      </p:sp>
      <p:sp>
        <p:nvSpPr>
          <p:cNvPr id="8" name="Footer Placeholder 7"/>
          <p:cNvSpPr>
            <a:spLocks noGrp="1"/>
          </p:cNvSpPr>
          <p:nvPr>
            <p:ph type="ftr" sz="quarter" idx="11"/>
          </p:nvPr>
        </p:nvSpPr>
        <p:spPr/>
        <p:txBody>
          <a:bodyPr/>
          <a:lstStyle/>
          <a:p>
            <a:r>
              <a:rPr lang="en-GB"/>
              <a:t>(C) www.econstartup.com</a:t>
            </a:r>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532462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7" name="Date Placeholder 2"/>
          <p:cNvSpPr>
            <a:spLocks noGrp="1"/>
          </p:cNvSpPr>
          <p:nvPr>
            <p:ph type="dt" sz="half" idx="10"/>
          </p:nvPr>
        </p:nvSpPr>
        <p:spPr/>
        <p:txBody>
          <a:bodyPr/>
          <a:lstStyle/>
          <a:p>
            <a:fld id="{43BB14EE-0945-4E7A-B0E9-09503FDCFCBD}" type="datetime1">
              <a:rPr lang="en-GB" smtClean="0"/>
              <a:t>19/11/2025</a:t>
            </a:fld>
            <a:endParaRPr lang="en-GB"/>
          </a:p>
        </p:txBody>
      </p:sp>
      <p:sp>
        <p:nvSpPr>
          <p:cNvPr id="5" name="Footer Placeholder 3"/>
          <p:cNvSpPr>
            <a:spLocks noGrp="1"/>
          </p:cNvSpPr>
          <p:nvPr>
            <p:ph type="ftr" sz="quarter" idx="11"/>
          </p:nvPr>
        </p:nvSpPr>
        <p:spPr/>
        <p:txBody>
          <a:bodyPr/>
          <a:lstStyle/>
          <a:p>
            <a:r>
              <a:rPr lang="en-GB"/>
              <a:t>(C) www.econstartup.com</a:t>
            </a:r>
          </a:p>
        </p:txBody>
      </p:sp>
      <p:sp>
        <p:nvSpPr>
          <p:cNvPr id="6"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30789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DFDC2D6-17D7-4488-B996-311A2FD8C51C}" type="datetime1">
              <a:rPr lang="en-GB" smtClean="0"/>
              <a:t>19/11/2025</a:t>
            </a:fld>
            <a:endParaRPr lang="en-GB"/>
          </a:p>
        </p:txBody>
      </p:sp>
      <p:sp>
        <p:nvSpPr>
          <p:cNvPr id="5" name="Footer Placeholder 2"/>
          <p:cNvSpPr>
            <a:spLocks noGrp="1"/>
          </p:cNvSpPr>
          <p:nvPr>
            <p:ph type="ftr" sz="quarter" idx="11"/>
          </p:nvPr>
        </p:nvSpPr>
        <p:spPr/>
        <p:txBody>
          <a:bodyPr/>
          <a:lstStyle/>
          <a:p>
            <a:r>
              <a:rPr lang="en-GB"/>
              <a:t>(C) www.econstartup.com</a:t>
            </a:r>
          </a:p>
        </p:txBody>
      </p:sp>
      <p:sp>
        <p:nvSpPr>
          <p:cNvPr id="6"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04700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GB"/>
              <a:t>Click to edit Master title style</a:t>
            </a:r>
            <a:endParaRPr lang="en-US"/>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7" name="Date Placeholder 4"/>
          <p:cNvSpPr>
            <a:spLocks noGrp="1"/>
          </p:cNvSpPr>
          <p:nvPr>
            <p:ph type="dt" sz="half" idx="10"/>
          </p:nvPr>
        </p:nvSpPr>
        <p:spPr/>
        <p:txBody>
          <a:bodyPr/>
          <a:lstStyle/>
          <a:p>
            <a:fld id="{74C6680D-C942-48C1-8837-348266934A8C}" type="datetime1">
              <a:rPr lang="en-GB" smtClean="0"/>
              <a:t>19/11/2025</a:t>
            </a:fld>
            <a:endParaRPr lang="en-GB"/>
          </a:p>
        </p:txBody>
      </p:sp>
      <p:sp>
        <p:nvSpPr>
          <p:cNvPr id="5" name="Footer Placeholder 5"/>
          <p:cNvSpPr>
            <a:spLocks noGrp="1"/>
          </p:cNvSpPr>
          <p:nvPr>
            <p:ph type="ftr" sz="quarter" idx="11"/>
          </p:nvPr>
        </p:nvSpPr>
        <p:spPr/>
        <p:txBody>
          <a:bodyPr/>
          <a:lstStyle/>
          <a:p>
            <a:r>
              <a:rPr lang="en-GB"/>
              <a:t>(C) www.econstartup.com</a:t>
            </a:r>
          </a:p>
        </p:txBody>
      </p:sp>
      <p:sp>
        <p:nvSpPr>
          <p:cNvPr id="6"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841971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GB"/>
              <a:t>Click to edit Master title style</a:t>
            </a:r>
            <a:endParaRPr lang="en-US"/>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5" name="Date Placeholder 4"/>
          <p:cNvSpPr>
            <a:spLocks noGrp="1"/>
          </p:cNvSpPr>
          <p:nvPr>
            <p:ph type="dt" sz="half" idx="10"/>
          </p:nvPr>
        </p:nvSpPr>
        <p:spPr/>
        <p:txBody>
          <a:bodyPr/>
          <a:lstStyle/>
          <a:p>
            <a:fld id="{F6434FF0-CFCC-4C98-A5B9-0016BD78B0E0}" type="datetime1">
              <a:rPr lang="en-GB" smtClean="0"/>
              <a:t>19/11/2025</a:t>
            </a:fld>
            <a:endParaRPr lang="en-GB"/>
          </a:p>
        </p:txBody>
      </p:sp>
      <p:sp>
        <p:nvSpPr>
          <p:cNvPr id="6" name="Footer Placeholder 5"/>
          <p:cNvSpPr>
            <a:spLocks noGrp="1"/>
          </p:cNvSpPr>
          <p:nvPr>
            <p:ph type="ftr" sz="quarter" idx="11"/>
          </p:nvPr>
        </p:nvSpPr>
        <p:spPr/>
        <p:txBody>
          <a:bodyPr/>
          <a:lstStyle/>
          <a:p>
            <a:r>
              <a:rPr lang="en-GB"/>
              <a:t>(C) www.econstartup.com</a:t>
            </a:r>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83383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GB"/>
              <a:t>Click to edit Master title style</a:t>
            </a:r>
            <a:endParaRPr lang="en-US"/>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88EFE14-8D5D-4265-9A76-C2881B960514}" type="datetime1">
              <a:rPr lang="en-GB" smtClean="0"/>
              <a:t>19/11/2025</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en-GB"/>
              <a:t>(C) www.econstartup.com</a:t>
            </a: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299786241"/>
      </p:ext>
    </p:extLst>
  </p:cSld>
  <p:clrMap bg1="dk1" tx1="lt1" bg2="dk2" tx2="lt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 id="2147483813" r:id="rId15"/>
    <p:sldLayoutId id="2147483814" r:id="rId16"/>
    <p:sldLayoutId id="2147483815" r:id="rId17"/>
  </p:sldLayoutIdLst>
  <p:hf sldNum="0" hd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forbes.com/sites/jonhartley/2015/06/25/how-federal-reserve-quantitative-easing-expanded-wealth-inequality/#731d221821eb" TargetMode="External"/><Relationship Id="rId2" Type="http://schemas.openxmlformats.org/officeDocument/2006/relationships/hyperlink" Target="https://www.ft.com/content/a2f0c024-32ac-11e8-ac48-10c6fdc22f03"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7000"/>
                <a:hueMod val="88000"/>
                <a:satMod val="130000"/>
                <a:lumMod val="124000"/>
              </a:schemeClr>
            </a:gs>
            <a:gs pos="100000">
              <a:schemeClr val="bg2">
                <a:tint val="96000"/>
                <a:shade val="88000"/>
                <a:hueMod val="108000"/>
                <a:satMod val="164000"/>
                <a:lumMod val="76000"/>
              </a:schemeClr>
            </a:gs>
          </a:gsLst>
          <a:path path="circle">
            <a:fillToRect l="45000" t="65000" r="125000" b="100000"/>
          </a:path>
        </a:gradFill>
        <a:effectLst/>
      </p:bgPr>
    </p:bg>
    <p:spTree>
      <p:nvGrpSpPr>
        <p:cNvPr id="1" name=""/>
        <p:cNvGrpSpPr/>
        <p:nvPr/>
      </p:nvGrpSpPr>
      <p:grpSpPr>
        <a:xfrm>
          <a:off x="0" y="0"/>
          <a:ext cx="0" cy="0"/>
          <a:chOff x="0" y="0"/>
          <a:chExt cx="0" cy="0"/>
        </a:xfrm>
      </p:grpSpPr>
      <p:sp>
        <p:nvSpPr>
          <p:cNvPr id="36" name="Rectangle 7">
            <a:extLst>
              <a:ext uri="{FF2B5EF4-FFF2-40B4-BE49-F238E27FC236}">
                <a16:creationId xmlns:a16="http://schemas.microsoft.com/office/drawing/2014/main" id="{DE27238C-8EAF-4098-86E6-7723B7DAE6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tx2"/>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37" name="Freeform 36">
            <a:extLst>
              <a:ext uri="{FF2B5EF4-FFF2-40B4-BE49-F238E27FC236}">
                <a16:creationId xmlns:a16="http://schemas.microsoft.com/office/drawing/2014/main" id="{992F97B1-1891-4FCC-9E5F-BA97EDB48F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9351010"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2">
              <a:lumMod val="60000"/>
              <a:lumOff val="40000"/>
              <a:alpha val="20000"/>
            </a:schemeClr>
          </a:solidFill>
          <a:ln>
            <a:noFill/>
          </a:ln>
        </p:spPr>
        <p:txBody>
          <a:bodyPr rtlCol="0" anchor="ctr"/>
          <a:lstStyle/>
          <a:p>
            <a:pPr algn="ctr"/>
            <a:endParaRPr lang="en-US"/>
          </a:p>
        </p:txBody>
      </p:sp>
      <p:sp useBgFill="1">
        <p:nvSpPr>
          <p:cNvPr id="38" name="Freeform: Shape 11">
            <a:extLst>
              <a:ext uri="{FF2B5EF4-FFF2-40B4-BE49-F238E27FC236}">
                <a16:creationId xmlns:a16="http://schemas.microsoft.com/office/drawing/2014/main" id="{78C6C821-FEE1-4EB6-9590-C021440C77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9700459" cy="6858001"/>
          </a:xfrm>
          <a:custGeom>
            <a:avLst/>
            <a:gdLst>
              <a:gd name="connsiteX0" fmla="*/ 0 w 9700459"/>
              <a:gd name="connsiteY0" fmla="*/ 0 h 6858001"/>
              <a:gd name="connsiteX1" fmla="*/ 1323975 w 9700459"/>
              <a:gd name="connsiteY1" fmla="*/ 0 h 6858001"/>
              <a:gd name="connsiteX2" fmla="*/ 1517015 w 9700459"/>
              <a:gd name="connsiteY2" fmla="*/ 0 h 6858001"/>
              <a:gd name="connsiteX3" fmla="*/ 3241265 w 9700459"/>
              <a:gd name="connsiteY3" fmla="*/ 0 h 6858001"/>
              <a:gd name="connsiteX4" fmla="*/ 3241265 w 9700459"/>
              <a:gd name="connsiteY4" fmla="*/ 1 h 6858001"/>
              <a:gd name="connsiteX5" fmla="*/ 8355744 w 9700459"/>
              <a:gd name="connsiteY5" fmla="*/ 1 h 6858001"/>
              <a:gd name="connsiteX6" fmla="*/ 8355744 w 9700459"/>
              <a:gd name="connsiteY6" fmla="*/ 0 h 6858001"/>
              <a:gd name="connsiteX7" fmla="*/ 9699282 w 9700459"/>
              <a:gd name="connsiteY7" fmla="*/ 0 h 6858001"/>
              <a:gd name="connsiteX8" fmla="*/ 9674237 w 9700459"/>
              <a:gd name="connsiteY8" fmla="*/ 155677 h 6858001"/>
              <a:gd name="connsiteX9" fmla="*/ 9650368 w 9700459"/>
              <a:gd name="connsiteY9" fmla="*/ 310668 h 6858001"/>
              <a:gd name="connsiteX10" fmla="*/ 9627004 w 9700459"/>
              <a:gd name="connsiteY10" fmla="*/ 466344 h 6858001"/>
              <a:gd name="connsiteX11" fmla="*/ 9607001 w 9700459"/>
              <a:gd name="connsiteY11" fmla="*/ 622707 h 6858001"/>
              <a:gd name="connsiteX12" fmla="*/ 9586830 w 9700459"/>
              <a:gd name="connsiteY12" fmla="*/ 778383 h 6858001"/>
              <a:gd name="connsiteX13" fmla="*/ 9568004 w 9700459"/>
              <a:gd name="connsiteY13" fmla="*/ 934746 h 6858001"/>
              <a:gd name="connsiteX14" fmla="*/ 9551868 w 9700459"/>
              <a:gd name="connsiteY14" fmla="*/ 1089051 h 6858001"/>
              <a:gd name="connsiteX15" fmla="*/ 9536572 w 9700459"/>
              <a:gd name="connsiteY15" fmla="*/ 1245413 h 6858001"/>
              <a:gd name="connsiteX16" fmla="*/ 9522620 w 9700459"/>
              <a:gd name="connsiteY16" fmla="*/ 1401090 h 6858001"/>
              <a:gd name="connsiteX17" fmla="*/ 9510518 w 9700459"/>
              <a:gd name="connsiteY17" fmla="*/ 1554023 h 6858001"/>
              <a:gd name="connsiteX18" fmla="*/ 9498415 w 9700459"/>
              <a:gd name="connsiteY18" fmla="*/ 1709014 h 6858001"/>
              <a:gd name="connsiteX19" fmla="*/ 9488330 w 9700459"/>
              <a:gd name="connsiteY19" fmla="*/ 1861947 h 6858001"/>
              <a:gd name="connsiteX20" fmla="*/ 9480430 w 9700459"/>
              <a:gd name="connsiteY20" fmla="*/ 2014881 h 6858001"/>
              <a:gd name="connsiteX21" fmla="*/ 9472193 w 9700459"/>
              <a:gd name="connsiteY21" fmla="*/ 2167128 h 6858001"/>
              <a:gd name="connsiteX22" fmla="*/ 9465302 w 9700459"/>
              <a:gd name="connsiteY22" fmla="*/ 2318004 h 6858001"/>
              <a:gd name="connsiteX23" fmla="*/ 9460427 w 9700459"/>
              <a:gd name="connsiteY23" fmla="*/ 2467509 h 6858001"/>
              <a:gd name="connsiteX24" fmla="*/ 9456225 w 9700459"/>
              <a:gd name="connsiteY24" fmla="*/ 2617013 h 6858001"/>
              <a:gd name="connsiteX25" fmla="*/ 9452191 w 9700459"/>
              <a:gd name="connsiteY25" fmla="*/ 2765146 h 6858001"/>
              <a:gd name="connsiteX26" fmla="*/ 9450342 w 9700459"/>
              <a:gd name="connsiteY26" fmla="*/ 2911221 h 6858001"/>
              <a:gd name="connsiteX27" fmla="*/ 9448325 w 9700459"/>
              <a:gd name="connsiteY27" fmla="*/ 3057297 h 6858001"/>
              <a:gd name="connsiteX28" fmla="*/ 9447316 w 9700459"/>
              <a:gd name="connsiteY28" fmla="*/ 3201315 h 6858001"/>
              <a:gd name="connsiteX29" fmla="*/ 9448325 w 9700459"/>
              <a:gd name="connsiteY29" fmla="*/ 3343961 h 6858001"/>
              <a:gd name="connsiteX30" fmla="*/ 9448325 w 9700459"/>
              <a:gd name="connsiteY30" fmla="*/ 3485236 h 6858001"/>
              <a:gd name="connsiteX31" fmla="*/ 9450342 w 9700459"/>
              <a:gd name="connsiteY31" fmla="*/ 3625139 h 6858001"/>
              <a:gd name="connsiteX32" fmla="*/ 9453367 w 9700459"/>
              <a:gd name="connsiteY32" fmla="*/ 3762299 h 6858001"/>
              <a:gd name="connsiteX33" fmla="*/ 9456225 w 9700459"/>
              <a:gd name="connsiteY33" fmla="*/ 3898087 h 6858001"/>
              <a:gd name="connsiteX34" fmla="*/ 9459419 w 9700459"/>
              <a:gd name="connsiteY34" fmla="*/ 4031133 h 6858001"/>
              <a:gd name="connsiteX35" fmla="*/ 9464293 w 9700459"/>
              <a:gd name="connsiteY35" fmla="*/ 4163492 h 6858001"/>
              <a:gd name="connsiteX36" fmla="*/ 9469504 w 9700459"/>
              <a:gd name="connsiteY36" fmla="*/ 4293793 h 6858001"/>
              <a:gd name="connsiteX37" fmla="*/ 9474210 w 9700459"/>
              <a:gd name="connsiteY37" fmla="*/ 4421352 h 6858001"/>
              <a:gd name="connsiteX38" fmla="*/ 9487490 w 9700459"/>
              <a:gd name="connsiteY38" fmla="*/ 4670298 h 6858001"/>
              <a:gd name="connsiteX39" fmla="*/ 9501609 w 9700459"/>
              <a:gd name="connsiteY39" fmla="*/ 4908956 h 6858001"/>
              <a:gd name="connsiteX40" fmla="*/ 9516401 w 9700459"/>
              <a:gd name="connsiteY40" fmla="*/ 5138013 h 6858001"/>
              <a:gd name="connsiteX41" fmla="*/ 9532706 w 9700459"/>
              <a:gd name="connsiteY41" fmla="*/ 5354726 h 6858001"/>
              <a:gd name="connsiteX42" fmla="*/ 9549683 w 9700459"/>
              <a:gd name="connsiteY42" fmla="*/ 5561838 h 6858001"/>
              <a:gd name="connsiteX43" fmla="*/ 9568004 w 9700459"/>
              <a:gd name="connsiteY43" fmla="*/ 5753862 h 6858001"/>
              <a:gd name="connsiteX44" fmla="*/ 9585990 w 9700459"/>
              <a:gd name="connsiteY44" fmla="*/ 5934227 h 6858001"/>
              <a:gd name="connsiteX45" fmla="*/ 9603975 w 9700459"/>
              <a:gd name="connsiteY45" fmla="*/ 6100191 h 6858001"/>
              <a:gd name="connsiteX46" fmla="*/ 9620952 w 9700459"/>
              <a:gd name="connsiteY46" fmla="*/ 6252438 h 6858001"/>
              <a:gd name="connsiteX47" fmla="*/ 9637089 w 9700459"/>
              <a:gd name="connsiteY47" fmla="*/ 6387541 h 6858001"/>
              <a:gd name="connsiteX48" fmla="*/ 9652385 w 9700459"/>
              <a:gd name="connsiteY48" fmla="*/ 6509613 h 6858001"/>
              <a:gd name="connsiteX49" fmla="*/ 9665160 w 9700459"/>
              <a:gd name="connsiteY49" fmla="*/ 6612483 h 6858001"/>
              <a:gd name="connsiteX50" fmla="*/ 9677262 w 9700459"/>
              <a:gd name="connsiteY50" fmla="*/ 6698894 h 6858001"/>
              <a:gd name="connsiteX51" fmla="*/ 9694576 w 9700459"/>
              <a:gd name="connsiteY51" fmla="*/ 6817538 h 6858001"/>
              <a:gd name="connsiteX52" fmla="*/ 9700459 w 9700459"/>
              <a:gd name="connsiteY52" fmla="*/ 6858000 h 6858001"/>
              <a:gd name="connsiteX53" fmla="*/ 8795105 w 9700459"/>
              <a:gd name="connsiteY53" fmla="*/ 6858000 h 6858001"/>
              <a:gd name="connsiteX54" fmla="*/ 8795105 w 9700459"/>
              <a:gd name="connsiteY54" fmla="*/ 6858001 h 6858001"/>
              <a:gd name="connsiteX55" fmla="*/ 2704541 w 9700459"/>
              <a:gd name="connsiteY55" fmla="*/ 6858001 h 6858001"/>
              <a:gd name="connsiteX56" fmla="*/ 2704541 w 9700459"/>
              <a:gd name="connsiteY56" fmla="*/ 6858000 h 6858001"/>
              <a:gd name="connsiteX57" fmla="*/ 1517015 w 9700459"/>
              <a:gd name="connsiteY57" fmla="*/ 6858000 h 6858001"/>
              <a:gd name="connsiteX58" fmla="*/ 1323975 w 9700459"/>
              <a:gd name="connsiteY58" fmla="*/ 6858000 h 6858001"/>
              <a:gd name="connsiteX59" fmla="*/ 0 w 9700459"/>
              <a:gd name="connsiteY5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9700459" h="6858001">
                <a:moveTo>
                  <a:pt x="0" y="0"/>
                </a:moveTo>
                <a:lnTo>
                  <a:pt x="1323975" y="0"/>
                </a:lnTo>
                <a:lnTo>
                  <a:pt x="1517015" y="0"/>
                </a:lnTo>
                <a:lnTo>
                  <a:pt x="3241265" y="0"/>
                </a:lnTo>
                <a:lnTo>
                  <a:pt x="3241265" y="1"/>
                </a:lnTo>
                <a:lnTo>
                  <a:pt x="8355744" y="1"/>
                </a:lnTo>
                <a:lnTo>
                  <a:pt x="8355744" y="0"/>
                </a:lnTo>
                <a:lnTo>
                  <a:pt x="9699282" y="0"/>
                </a:lnTo>
                <a:lnTo>
                  <a:pt x="9674237" y="155677"/>
                </a:lnTo>
                <a:lnTo>
                  <a:pt x="9650368" y="310668"/>
                </a:lnTo>
                <a:lnTo>
                  <a:pt x="9627004" y="466344"/>
                </a:lnTo>
                <a:lnTo>
                  <a:pt x="9607001" y="622707"/>
                </a:lnTo>
                <a:lnTo>
                  <a:pt x="9586830" y="778383"/>
                </a:lnTo>
                <a:lnTo>
                  <a:pt x="9568004" y="934746"/>
                </a:lnTo>
                <a:lnTo>
                  <a:pt x="9551868" y="1089051"/>
                </a:lnTo>
                <a:lnTo>
                  <a:pt x="9536572" y="1245413"/>
                </a:lnTo>
                <a:lnTo>
                  <a:pt x="9522620" y="1401090"/>
                </a:lnTo>
                <a:lnTo>
                  <a:pt x="9510518" y="1554023"/>
                </a:lnTo>
                <a:lnTo>
                  <a:pt x="9498415" y="1709014"/>
                </a:lnTo>
                <a:lnTo>
                  <a:pt x="9488330" y="1861947"/>
                </a:lnTo>
                <a:lnTo>
                  <a:pt x="9480430" y="2014881"/>
                </a:lnTo>
                <a:lnTo>
                  <a:pt x="9472193" y="2167128"/>
                </a:lnTo>
                <a:lnTo>
                  <a:pt x="9465302" y="2318004"/>
                </a:lnTo>
                <a:lnTo>
                  <a:pt x="9460427" y="2467509"/>
                </a:lnTo>
                <a:lnTo>
                  <a:pt x="9456225" y="2617013"/>
                </a:lnTo>
                <a:lnTo>
                  <a:pt x="9452191" y="2765146"/>
                </a:lnTo>
                <a:lnTo>
                  <a:pt x="9450342" y="2911221"/>
                </a:lnTo>
                <a:lnTo>
                  <a:pt x="9448325" y="3057297"/>
                </a:lnTo>
                <a:lnTo>
                  <a:pt x="9447316" y="3201315"/>
                </a:lnTo>
                <a:lnTo>
                  <a:pt x="9448325" y="3343961"/>
                </a:lnTo>
                <a:lnTo>
                  <a:pt x="9448325" y="3485236"/>
                </a:lnTo>
                <a:lnTo>
                  <a:pt x="9450342" y="3625139"/>
                </a:lnTo>
                <a:lnTo>
                  <a:pt x="9453367" y="3762299"/>
                </a:lnTo>
                <a:lnTo>
                  <a:pt x="9456225" y="3898087"/>
                </a:lnTo>
                <a:lnTo>
                  <a:pt x="9459419" y="4031133"/>
                </a:lnTo>
                <a:lnTo>
                  <a:pt x="9464293" y="4163492"/>
                </a:lnTo>
                <a:lnTo>
                  <a:pt x="9469504" y="4293793"/>
                </a:lnTo>
                <a:lnTo>
                  <a:pt x="9474210" y="4421352"/>
                </a:lnTo>
                <a:lnTo>
                  <a:pt x="9487490" y="4670298"/>
                </a:lnTo>
                <a:lnTo>
                  <a:pt x="9501609" y="4908956"/>
                </a:lnTo>
                <a:lnTo>
                  <a:pt x="9516401" y="5138013"/>
                </a:lnTo>
                <a:lnTo>
                  <a:pt x="9532706" y="5354726"/>
                </a:lnTo>
                <a:lnTo>
                  <a:pt x="9549683" y="5561838"/>
                </a:lnTo>
                <a:lnTo>
                  <a:pt x="9568004" y="5753862"/>
                </a:lnTo>
                <a:lnTo>
                  <a:pt x="9585990" y="5934227"/>
                </a:lnTo>
                <a:lnTo>
                  <a:pt x="9603975" y="6100191"/>
                </a:lnTo>
                <a:lnTo>
                  <a:pt x="9620952" y="6252438"/>
                </a:lnTo>
                <a:lnTo>
                  <a:pt x="9637089" y="6387541"/>
                </a:lnTo>
                <a:lnTo>
                  <a:pt x="9652385" y="6509613"/>
                </a:lnTo>
                <a:lnTo>
                  <a:pt x="9665160" y="6612483"/>
                </a:lnTo>
                <a:lnTo>
                  <a:pt x="9677262" y="6698894"/>
                </a:lnTo>
                <a:lnTo>
                  <a:pt x="9694576" y="6817538"/>
                </a:lnTo>
                <a:lnTo>
                  <a:pt x="9700459" y="6858000"/>
                </a:lnTo>
                <a:lnTo>
                  <a:pt x="8795105" y="6858000"/>
                </a:lnTo>
                <a:lnTo>
                  <a:pt x="8795105" y="6858001"/>
                </a:lnTo>
                <a:lnTo>
                  <a:pt x="2704541" y="6858001"/>
                </a:lnTo>
                <a:lnTo>
                  <a:pt x="2704541" y="6858000"/>
                </a:lnTo>
                <a:lnTo>
                  <a:pt x="1517015" y="6858000"/>
                </a:lnTo>
                <a:lnTo>
                  <a:pt x="1323975" y="6858000"/>
                </a:lnTo>
                <a:lnTo>
                  <a:pt x="0" y="6858000"/>
                </a:lnTo>
                <a:close/>
              </a:path>
            </a:pathLst>
          </a:custGeom>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2" name="Title 1"/>
          <p:cNvSpPr>
            <a:spLocks noGrp="1"/>
          </p:cNvSpPr>
          <p:nvPr>
            <p:ph type="ctrTitle"/>
          </p:nvPr>
        </p:nvSpPr>
        <p:spPr>
          <a:xfrm>
            <a:off x="1154955" y="1447800"/>
            <a:ext cx="7511181" cy="3329581"/>
          </a:xfrm>
        </p:spPr>
        <p:txBody>
          <a:bodyPr>
            <a:normAutofit fontScale="90000"/>
          </a:bodyPr>
          <a:lstStyle/>
          <a:p>
            <a:r>
              <a:rPr lang="en-GB" dirty="0">
                <a:cs typeface="Calibri Light"/>
              </a:rPr>
              <a:t>Monetary policy – quantitative easing</a:t>
            </a:r>
            <a:endParaRPr lang="en-US" dirty="0"/>
          </a:p>
        </p:txBody>
      </p:sp>
      <p:sp>
        <p:nvSpPr>
          <p:cNvPr id="3" name="Subtitle 2"/>
          <p:cNvSpPr>
            <a:spLocks noGrp="1"/>
          </p:cNvSpPr>
          <p:nvPr>
            <p:ph type="subTitle" idx="1"/>
          </p:nvPr>
        </p:nvSpPr>
        <p:spPr>
          <a:xfrm>
            <a:off x="1154955" y="4777380"/>
            <a:ext cx="6458419" cy="861420"/>
          </a:xfrm>
        </p:spPr>
        <p:txBody>
          <a:bodyPr vert="horz" lIns="91440" tIns="0" rIns="91440" bIns="45720" rtlCol="0">
            <a:normAutofit/>
          </a:bodyPr>
          <a:lstStyle/>
          <a:p>
            <a:r>
              <a:rPr lang="en-GB" dirty="0">
                <a:solidFill>
                  <a:schemeClr val="tx1">
                    <a:lumMod val="85000"/>
                    <a:lumOff val="15000"/>
                  </a:schemeClr>
                </a:solidFill>
              </a:rPr>
              <a:t>2.6.2</a:t>
            </a:r>
          </a:p>
        </p:txBody>
      </p:sp>
      <p:sp>
        <p:nvSpPr>
          <p:cNvPr id="39" name="Rectangle 13">
            <a:extLst>
              <a:ext uri="{FF2B5EF4-FFF2-40B4-BE49-F238E27FC236}">
                <a16:creationId xmlns:a16="http://schemas.microsoft.com/office/drawing/2014/main" id="{B61A74B3-E247-44D4-8C48-FAE8E20564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5" name="Footer Placeholder 4">
            <a:extLst>
              <a:ext uri="{FF2B5EF4-FFF2-40B4-BE49-F238E27FC236}">
                <a16:creationId xmlns:a16="http://schemas.microsoft.com/office/drawing/2014/main" id="{0997902C-BDE2-B602-8075-1A3A401B9729}"/>
              </a:ext>
            </a:extLst>
          </p:cNvPr>
          <p:cNvSpPr>
            <a:spLocks noGrp="1"/>
          </p:cNvSpPr>
          <p:nvPr>
            <p:ph type="ftr" sz="quarter" idx="11"/>
          </p:nvPr>
        </p:nvSpPr>
        <p:spPr/>
        <p:txBody>
          <a:bodyPr/>
          <a:lstStyle/>
          <a:p>
            <a:r>
              <a:rPr lang="en-GB"/>
              <a:t>(C) www.econstartup.com</a:t>
            </a:r>
          </a:p>
        </p:txBody>
      </p:sp>
    </p:spTree>
    <p:extLst>
      <p:ext uri="{BB962C8B-B14F-4D97-AF65-F5344CB8AC3E}">
        <p14:creationId xmlns:p14="http://schemas.microsoft.com/office/powerpoint/2010/main" val="109857222"/>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1A0EE-A7B6-47CE-9712-CD399ED2F4C4}"/>
              </a:ext>
            </a:extLst>
          </p:cNvPr>
          <p:cNvSpPr>
            <a:spLocks noGrp="1"/>
          </p:cNvSpPr>
          <p:nvPr>
            <p:ph type="title"/>
          </p:nvPr>
        </p:nvSpPr>
        <p:spPr/>
        <p:txBody>
          <a:bodyPr/>
          <a:lstStyle/>
          <a:p>
            <a:r>
              <a:rPr lang="en-GB" dirty="0"/>
              <a:t>Recap of QE</a:t>
            </a:r>
          </a:p>
        </p:txBody>
      </p:sp>
      <p:sp>
        <p:nvSpPr>
          <p:cNvPr id="3" name="Content Placeholder 2">
            <a:extLst>
              <a:ext uri="{FF2B5EF4-FFF2-40B4-BE49-F238E27FC236}">
                <a16:creationId xmlns:a16="http://schemas.microsoft.com/office/drawing/2014/main" id="{A28E2B14-D660-492F-B803-BD272DDCBC3C}"/>
              </a:ext>
            </a:extLst>
          </p:cNvPr>
          <p:cNvSpPr>
            <a:spLocks noGrp="1"/>
          </p:cNvSpPr>
          <p:nvPr>
            <p:ph idx="1"/>
          </p:nvPr>
        </p:nvSpPr>
        <p:spPr/>
        <p:txBody>
          <a:bodyPr/>
          <a:lstStyle/>
          <a:p>
            <a:r>
              <a:rPr lang="en-GB" dirty="0"/>
              <a:t>True or false?  If false, can you correct it?</a:t>
            </a:r>
          </a:p>
          <a:p>
            <a:r>
              <a:rPr lang="en-GB" dirty="0"/>
              <a:t>1. QE stands for qualitative easing.</a:t>
            </a:r>
          </a:p>
          <a:p>
            <a:r>
              <a:rPr lang="en-GB" dirty="0"/>
              <a:t>2. It involves the government buying bonds from financial institutions.</a:t>
            </a:r>
          </a:p>
          <a:p>
            <a:r>
              <a:rPr lang="en-GB" dirty="0"/>
              <a:t>3. It involves the central bank printing money.</a:t>
            </a:r>
          </a:p>
          <a:p>
            <a:r>
              <a:rPr lang="en-GB" dirty="0"/>
              <a:t>4. When it happens bond prices rise, but bond yields fall.</a:t>
            </a:r>
          </a:p>
          <a:p>
            <a:r>
              <a:rPr lang="en-GB" dirty="0"/>
              <a:t>5. The purpose of QE is to lower inflation.</a:t>
            </a:r>
          </a:p>
          <a:p>
            <a:r>
              <a:rPr lang="en-GB" dirty="0"/>
              <a:t>6. One of the effects of QE is to increase the price of assets like houses.</a:t>
            </a:r>
          </a:p>
          <a:p>
            <a:r>
              <a:rPr lang="en-GB" dirty="0"/>
              <a:t>7. QE increases the supply of money, causing the exchange rate to fall.</a:t>
            </a:r>
          </a:p>
        </p:txBody>
      </p:sp>
      <p:sp>
        <p:nvSpPr>
          <p:cNvPr id="4" name="Footer Placeholder 3">
            <a:extLst>
              <a:ext uri="{FF2B5EF4-FFF2-40B4-BE49-F238E27FC236}">
                <a16:creationId xmlns:a16="http://schemas.microsoft.com/office/drawing/2014/main" id="{5CCA2A0D-342A-8474-5AB7-691403119673}"/>
              </a:ext>
            </a:extLst>
          </p:cNvPr>
          <p:cNvSpPr>
            <a:spLocks noGrp="1"/>
          </p:cNvSpPr>
          <p:nvPr>
            <p:ph type="ftr" sz="quarter" idx="11"/>
          </p:nvPr>
        </p:nvSpPr>
        <p:spPr/>
        <p:txBody>
          <a:bodyPr/>
          <a:lstStyle/>
          <a:p>
            <a:r>
              <a:rPr lang="en-GB"/>
              <a:t>(C) www.econstartup.com</a:t>
            </a:r>
          </a:p>
        </p:txBody>
      </p:sp>
    </p:spTree>
    <p:extLst>
      <p:ext uri="{BB962C8B-B14F-4D97-AF65-F5344CB8AC3E}">
        <p14:creationId xmlns:p14="http://schemas.microsoft.com/office/powerpoint/2010/main" val="7076544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46B712-6979-0099-F860-D577A79AE8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E50BE7-8F81-C78C-E3FF-80E04E4E3F28}"/>
              </a:ext>
            </a:extLst>
          </p:cNvPr>
          <p:cNvSpPr>
            <a:spLocks noGrp="1"/>
          </p:cNvSpPr>
          <p:nvPr>
            <p:ph type="title"/>
          </p:nvPr>
        </p:nvSpPr>
        <p:spPr/>
        <p:txBody>
          <a:bodyPr/>
          <a:lstStyle/>
          <a:p>
            <a:r>
              <a:rPr lang="en-GB" dirty="0"/>
              <a:t>Recap of QE – true are in orange</a:t>
            </a:r>
          </a:p>
        </p:txBody>
      </p:sp>
      <p:sp>
        <p:nvSpPr>
          <p:cNvPr id="3" name="Content Placeholder 2">
            <a:extLst>
              <a:ext uri="{FF2B5EF4-FFF2-40B4-BE49-F238E27FC236}">
                <a16:creationId xmlns:a16="http://schemas.microsoft.com/office/drawing/2014/main" id="{BDA9BF75-D8AC-A6C7-3BC1-1E27B7E3CB19}"/>
              </a:ext>
            </a:extLst>
          </p:cNvPr>
          <p:cNvSpPr>
            <a:spLocks noGrp="1"/>
          </p:cNvSpPr>
          <p:nvPr>
            <p:ph idx="1"/>
          </p:nvPr>
        </p:nvSpPr>
        <p:spPr/>
        <p:txBody>
          <a:bodyPr>
            <a:normAutofit fontScale="92500"/>
          </a:bodyPr>
          <a:lstStyle/>
          <a:p>
            <a:r>
              <a:rPr lang="en-GB" dirty="0"/>
              <a:t>True or false?  If false, can you correct it?</a:t>
            </a:r>
          </a:p>
          <a:p>
            <a:r>
              <a:rPr lang="en-GB" dirty="0"/>
              <a:t>1. QE stands for qualitative easing.  </a:t>
            </a:r>
            <a:r>
              <a:rPr lang="en-GB" i="1" dirty="0"/>
              <a:t>False. Should be “quantitative’</a:t>
            </a:r>
          </a:p>
          <a:p>
            <a:r>
              <a:rPr lang="en-GB" dirty="0"/>
              <a:t>2. It involves the government buying bonds from financial institutions. </a:t>
            </a:r>
            <a:r>
              <a:rPr lang="en-GB" i="1" dirty="0"/>
              <a:t>False. Should be “Central Bank buying bonds from financial institutions.”</a:t>
            </a:r>
          </a:p>
          <a:p>
            <a:r>
              <a:rPr lang="en-GB" dirty="0"/>
              <a:t>3. It involves the central bank printing money. </a:t>
            </a:r>
            <a:r>
              <a:rPr lang="en-GB" i="1" dirty="0"/>
              <a:t>False. They don’t actually print it, they create it electronically.</a:t>
            </a:r>
          </a:p>
          <a:p>
            <a:r>
              <a:rPr lang="en-GB" dirty="0"/>
              <a:t>4. </a:t>
            </a:r>
            <a:r>
              <a:rPr lang="en-GB" dirty="0">
                <a:solidFill>
                  <a:schemeClr val="accent2"/>
                </a:solidFill>
              </a:rPr>
              <a:t>When it happens bond prices rise, but bond yields fall.</a:t>
            </a:r>
          </a:p>
          <a:p>
            <a:r>
              <a:rPr lang="en-GB" dirty="0"/>
              <a:t>5. The purpose of QE is to lower inflation.  </a:t>
            </a:r>
            <a:r>
              <a:rPr lang="en-GB" i="1" dirty="0"/>
              <a:t>False, should be to raise inflation (and growth)</a:t>
            </a:r>
            <a:endParaRPr lang="en-GB" dirty="0"/>
          </a:p>
          <a:p>
            <a:r>
              <a:rPr lang="en-GB" dirty="0"/>
              <a:t>6. </a:t>
            </a:r>
            <a:r>
              <a:rPr lang="en-GB" dirty="0">
                <a:solidFill>
                  <a:schemeClr val="accent2"/>
                </a:solidFill>
              </a:rPr>
              <a:t>One of the effects of QE is to increase the price of assets like houses.</a:t>
            </a:r>
          </a:p>
          <a:p>
            <a:r>
              <a:rPr lang="en-GB" dirty="0"/>
              <a:t>7. </a:t>
            </a:r>
            <a:r>
              <a:rPr lang="en-GB" dirty="0">
                <a:solidFill>
                  <a:schemeClr val="accent2"/>
                </a:solidFill>
              </a:rPr>
              <a:t>QE increases the supply of money, causing the exchange rate to fall.</a:t>
            </a:r>
          </a:p>
        </p:txBody>
      </p:sp>
      <p:sp>
        <p:nvSpPr>
          <p:cNvPr id="4" name="Footer Placeholder 3">
            <a:extLst>
              <a:ext uri="{FF2B5EF4-FFF2-40B4-BE49-F238E27FC236}">
                <a16:creationId xmlns:a16="http://schemas.microsoft.com/office/drawing/2014/main" id="{668313F5-5084-34A0-374D-DA73F240B833}"/>
              </a:ext>
            </a:extLst>
          </p:cNvPr>
          <p:cNvSpPr>
            <a:spLocks noGrp="1"/>
          </p:cNvSpPr>
          <p:nvPr>
            <p:ph type="ftr" sz="quarter" idx="11"/>
          </p:nvPr>
        </p:nvSpPr>
        <p:spPr/>
        <p:txBody>
          <a:bodyPr/>
          <a:lstStyle/>
          <a:p>
            <a:r>
              <a:rPr lang="en-GB"/>
              <a:t>(C) www.econstartup.com</a:t>
            </a:r>
          </a:p>
        </p:txBody>
      </p:sp>
    </p:spTree>
    <p:extLst>
      <p:ext uri="{BB962C8B-B14F-4D97-AF65-F5344CB8AC3E}">
        <p14:creationId xmlns:p14="http://schemas.microsoft.com/office/powerpoint/2010/main" val="4266059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QE has been tried in many parts of the world</a:t>
            </a:r>
          </a:p>
        </p:txBody>
      </p:sp>
      <p:sp>
        <p:nvSpPr>
          <p:cNvPr id="3" name="Content Placeholder 2"/>
          <p:cNvSpPr>
            <a:spLocks noGrp="1"/>
          </p:cNvSpPr>
          <p:nvPr>
            <p:ph idx="1"/>
          </p:nvPr>
        </p:nvSpPr>
        <p:spPr>
          <a:xfrm>
            <a:off x="839544" y="2017749"/>
            <a:ext cx="5763480" cy="4195481"/>
          </a:xfrm>
        </p:spPr>
        <p:txBody>
          <a:bodyPr vert="horz" lIns="91440" tIns="45720" rIns="91440" bIns="45720" rtlCol="0" anchor="t">
            <a:normAutofit lnSpcReduction="10000"/>
          </a:bodyPr>
          <a:lstStyle/>
          <a:p>
            <a:r>
              <a:rPr lang="en-GB"/>
              <a:t>Japan:  First country to try QE as a way out of deflation.  </a:t>
            </a:r>
            <a:r>
              <a:rPr lang="en-GB" err="1"/>
              <a:t>BoJ</a:t>
            </a:r>
            <a:r>
              <a:rPr lang="en-GB"/>
              <a:t> bought trillions of Japanese assets. </a:t>
            </a:r>
          </a:p>
          <a:p>
            <a:endParaRPr lang="en-GB"/>
          </a:p>
          <a:p>
            <a:r>
              <a:rPr lang="en-GB"/>
              <a:t>UK:  £895bn so far!  Financial crisis and now to support recovery from Covid.</a:t>
            </a:r>
          </a:p>
          <a:p>
            <a:endParaRPr lang="en-GB"/>
          </a:p>
          <a:p>
            <a:r>
              <a:rPr lang="en-GB"/>
              <a:t>USA:  The Fed has bought around $3.8trn of bonds since the financial crisis. </a:t>
            </a:r>
          </a:p>
          <a:p>
            <a:endParaRPr lang="en-GB"/>
          </a:p>
          <a:p>
            <a:r>
              <a:rPr lang="en-GB"/>
              <a:t>Eurozone:  ECB has bought around €2.5trn of government and corporate bonds.  </a:t>
            </a:r>
          </a:p>
          <a:p>
            <a:endParaRPr lang="en-GB"/>
          </a:p>
        </p:txBody>
      </p:sp>
      <p:pic>
        <p:nvPicPr>
          <p:cNvPr id="4" name="Picture 3" descr="File:&lt;strong&gt;Japan&lt;/strong&gt; &lt;strong&gt;flag&lt;/strong&gt; - varian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50801" y="2136530"/>
            <a:ext cx="1903845" cy="1332638"/>
          </a:xfrm>
          <a:prstGeom prst="rect">
            <a:avLst/>
          </a:prstGeom>
        </p:spPr>
      </p:pic>
      <p:pic>
        <p:nvPicPr>
          <p:cNvPr id="5" name="Picture 4" descr="Great &lt;strong&gt;Britain&lt;/strong&gt; &lt;strong&gt;UK&lt;/strong&gt; Grunge &lt;strong&gt;Flag&lt;/strong&gt; by think0 on DeviantArt"/>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54646" y="2136530"/>
            <a:ext cx="1915231" cy="1360808"/>
          </a:xfrm>
          <a:prstGeom prst="rect">
            <a:avLst/>
          </a:prstGeom>
        </p:spPr>
      </p:pic>
      <p:pic>
        <p:nvPicPr>
          <p:cNvPr id="6" name="Picture 5" descr="&lt;strong&gt;United States&lt;/strong&gt; &lt;strong&gt;Flag&lt;/strong&gt; Free Stock Photo - Public Domain Pictures"/>
          <p:cNvPicPr>
            <a:picLocks noChangeAspect="1"/>
          </p:cNvPicPr>
          <p:nvPr/>
        </p:nvPicPr>
        <p:blipFill rotWithShape="1">
          <a:blip r:embed="rId4" cstate="print">
            <a:extLst>
              <a:ext uri="{28A0092B-C50C-407E-A947-70E740481C1C}">
                <a14:useLocalDpi xmlns:a14="http://schemas.microsoft.com/office/drawing/2010/main" val="0"/>
              </a:ext>
            </a:extLst>
          </a:blip>
          <a:srcRect l="3913" t="5467" r="8198" b="12311"/>
          <a:stretch/>
        </p:blipFill>
        <p:spPr>
          <a:xfrm>
            <a:off x="7650801" y="3470962"/>
            <a:ext cx="1903845" cy="1301262"/>
          </a:xfrm>
          <a:prstGeom prst="rect">
            <a:avLst/>
          </a:prstGeom>
        </p:spPr>
      </p:pic>
      <p:pic>
        <p:nvPicPr>
          <p:cNvPr id="7" name="Picture 6" descr="&lt;strong&gt;Flag&lt;/strong&gt; of &lt;strong&gt;Europe&lt;/strong&gt; - Wikipedia"/>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54646" y="3497338"/>
            <a:ext cx="1951893" cy="1274886"/>
          </a:xfrm>
          <a:prstGeom prst="rect">
            <a:avLst/>
          </a:prstGeom>
        </p:spPr>
      </p:pic>
      <p:sp>
        <p:nvSpPr>
          <p:cNvPr id="8" name="Footer Placeholder 7">
            <a:extLst>
              <a:ext uri="{FF2B5EF4-FFF2-40B4-BE49-F238E27FC236}">
                <a16:creationId xmlns:a16="http://schemas.microsoft.com/office/drawing/2014/main" id="{B8FD7764-EF89-CFC2-F112-9222F36757BF}"/>
              </a:ext>
            </a:extLst>
          </p:cNvPr>
          <p:cNvSpPr>
            <a:spLocks noGrp="1"/>
          </p:cNvSpPr>
          <p:nvPr>
            <p:ph type="ftr" sz="quarter" idx="11"/>
          </p:nvPr>
        </p:nvSpPr>
        <p:spPr/>
        <p:txBody>
          <a:bodyPr/>
          <a:lstStyle/>
          <a:p>
            <a:r>
              <a:rPr lang="en-GB"/>
              <a:t>(C) www.econstartup.com</a:t>
            </a:r>
          </a:p>
        </p:txBody>
      </p:sp>
    </p:spTree>
    <p:extLst>
      <p:ext uri="{BB962C8B-B14F-4D97-AF65-F5344CB8AC3E}">
        <p14:creationId xmlns:p14="http://schemas.microsoft.com/office/powerpoint/2010/main" val="3020818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Risks and criticisms of QE</a:t>
            </a:r>
          </a:p>
        </p:txBody>
      </p:sp>
      <p:sp>
        <p:nvSpPr>
          <p:cNvPr id="3" name="Content Placeholder 2"/>
          <p:cNvSpPr>
            <a:spLocks noGrp="1"/>
          </p:cNvSpPr>
          <p:nvPr>
            <p:ph idx="1"/>
          </p:nvPr>
        </p:nvSpPr>
        <p:spPr>
          <a:xfrm>
            <a:off x="707659" y="1710017"/>
            <a:ext cx="5868987" cy="4195481"/>
          </a:xfrm>
        </p:spPr>
        <p:txBody>
          <a:bodyPr>
            <a:normAutofit fontScale="85000" lnSpcReduction="10000"/>
          </a:bodyPr>
          <a:lstStyle/>
          <a:p>
            <a:r>
              <a:rPr lang="en-GB"/>
              <a:t>When central banks started using it, it faced four main criticisms:</a:t>
            </a:r>
          </a:p>
          <a:p>
            <a:endParaRPr lang="en-GB"/>
          </a:p>
          <a:p>
            <a:pPr lvl="1"/>
            <a:r>
              <a:rPr lang="en-GB" u="sng"/>
              <a:t>Excessive inflation</a:t>
            </a:r>
            <a:r>
              <a:rPr lang="en-GB"/>
              <a:t>.  Many people argued that an increase in the money supply of this magnitude would be bound to cause high inflation.</a:t>
            </a:r>
          </a:p>
          <a:p>
            <a:pPr lvl="1"/>
            <a:r>
              <a:rPr lang="en-GB" u="sng"/>
              <a:t>Increase debts and foster asset bubbles</a:t>
            </a:r>
            <a:r>
              <a:rPr lang="en-GB"/>
              <a:t>.  The financial crisis was caused by a bubble in the housing market.  Critics said QE would simply re-create this issue.</a:t>
            </a:r>
          </a:p>
          <a:p>
            <a:pPr lvl="1"/>
            <a:r>
              <a:rPr lang="en-GB" u="sng"/>
              <a:t>Benefit rich over poor:  </a:t>
            </a:r>
            <a:r>
              <a:rPr lang="en-GB"/>
              <a:t>Because rich own assets and poor do not, QE was argued to worsen inequality.</a:t>
            </a:r>
            <a:endParaRPr lang="en-GB" u="sng"/>
          </a:p>
          <a:p>
            <a:pPr lvl="1"/>
            <a:r>
              <a:rPr lang="en-GB" u="sng"/>
              <a:t>Encourage irresponsible behaviour.</a:t>
            </a:r>
            <a:r>
              <a:rPr lang="en-GB"/>
              <a:t>  Critics said it would artificially lower the cost of borrowing for governments and firms, encouraging them to spend in ways that were unproductive or wasteful.</a:t>
            </a:r>
          </a:p>
          <a:p>
            <a:pPr lvl="1"/>
            <a:endParaRPr lang="en-GB"/>
          </a:p>
        </p:txBody>
      </p:sp>
      <p:pic>
        <p:nvPicPr>
          <p:cNvPr id="4" name="Picture 3" descr="Giving Criticism Like a Pro | Leadership Freak"/>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9480" y="1219594"/>
            <a:ext cx="5122258" cy="3234592"/>
          </a:xfrm>
          <a:prstGeom prst="rect">
            <a:avLst/>
          </a:prstGeom>
        </p:spPr>
      </p:pic>
      <p:sp>
        <p:nvSpPr>
          <p:cNvPr id="5" name="Thought Bubble: Cloud 4">
            <a:extLst>
              <a:ext uri="{FF2B5EF4-FFF2-40B4-BE49-F238E27FC236}">
                <a16:creationId xmlns:a16="http://schemas.microsoft.com/office/drawing/2014/main" id="{478D3BF5-1660-43B0-A56A-E9EDDAB32F54}"/>
              </a:ext>
            </a:extLst>
          </p:cNvPr>
          <p:cNvSpPr/>
          <p:nvPr/>
        </p:nvSpPr>
        <p:spPr>
          <a:xfrm>
            <a:off x="7305772" y="4581428"/>
            <a:ext cx="4886227" cy="1823854"/>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t>The financial crisis was caused by too much borrowing and lending.  How can more of that be the solution?</a:t>
            </a:r>
          </a:p>
        </p:txBody>
      </p:sp>
      <p:sp>
        <p:nvSpPr>
          <p:cNvPr id="6" name="Footer Placeholder 5">
            <a:extLst>
              <a:ext uri="{FF2B5EF4-FFF2-40B4-BE49-F238E27FC236}">
                <a16:creationId xmlns:a16="http://schemas.microsoft.com/office/drawing/2014/main" id="{B7F636F8-E96C-7244-2FB3-132E3A53824C}"/>
              </a:ext>
            </a:extLst>
          </p:cNvPr>
          <p:cNvSpPr>
            <a:spLocks noGrp="1"/>
          </p:cNvSpPr>
          <p:nvPr>
            <p:ph type="ftr" sz="quarter" idx="11"/>
          </p:nvPr>
        </p:nvSpPr>
        <p:spPr/>
        <p:txBody>
          <a:bodyPr/>
          <a:lstStyle/>
          <a:p>
            <a:r>
              <a:rPr lang="en-GB"/>
              <a:t>(C) www.econstartup.com</a:t>
            </a:r>
          </a:p>
        </p:txBody>
      </p:sp>
    </p:spTree>
    <p:extLst>
      <p:ext uri="{BB962C8B-B14F-4D97-AF65-F5344CB8AC3E}">
        <p14:creationId xmlns:p14="http://schemas.microsoft.com/office/powerpoint/2010/main" val="836670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C577B-BEBA-424F-8833-5095E25E684A}"/>
              </a:ext>
            </a:extLst>
          </p:cNvPr>
          <p:cNvSpPr>
            <a:spLocks noGrp="1"/>
          </p:cNvSpPr>
          <p:nvPr>
            <p:ph type="title"/>
          </p:nvPr>
        </p:nvSpPr>
        <p:spPr/>
        <p:txBody>
          <a:bodyPr/>
          <a:lstStyle/>
          <a:p>
            <a:r>
              <a:rPr lang="en-US"/>
              <a:t>So did it work?</a:t>
            </a:r>
          </a:p>
        </p:txBody>
      </p:sp>
      <p:sp>
        <p:nvSpPr>
          <p:cNvPr id="3" name="Content Placeholder 2">
            <a:extLst>
              <a:ext uri="{FF2B5EF4-FFF2-40B4-BE49-F238E27FC236}">
                <a16:creationId xmlns:a16="http://schemas.microsoft.com/office/drawing/2014/main" id="{12A6EDAD-99F1-4E49-825B-61897075925A}"/>
              </a:ext>
            </a:extLst>
          </p:cNvPr>
          <p:cNvSpPr>
            <a:spLocks noGrp="1"/>
          </p:cNvSpPr>
          <p:nvPr>
            <p:ph idx="1"/>
          </p:nvPr>
        </p:nvSpPr>
        <p:spPr>
          <a:xfrm>
            <a:off x="1103312" y="1647805"/>
            <a:ext cx="9428819" cy="4600594"/>
          </a:xfrm>
        </p:spPr>
        <p:txBody>
          <a:bodyPr vert="horz" lIns="91440" tIns="45720" rIns="91440" bIns="45720" rtlCol="0" anchor="t">
            <a:normAutofit fontScale="85000" lnSpcReduction="20000"/>
          </a:bodyPr>
          <a:lstStyle/>
          <a:p>
            <a:r>
              <a:rPr lang="en-GB"/>
              <a:t>About the UK experience we can say:</a:t>
            </a:r>
            <a:endParaRPr lang="en-US"/>
          </a:p>
          <a:p>
            <a:r>
              <a:rPr lang="en-GB"/>
              <a:t> - Inflation rose but stayed low;</a:t>
            </a:r>
            <a:endParaRPr lang="en-US"/>
          </a:p>
          <a:p>
            <a:r>
              <a:rPr lang="en-GB"/>
              <a:t> - The currency did fall in value, but we didn’t see much growth in net trade;</a:t>
            </a:r>
            <a:endParaRPr lang="en-US"/>
          </a:p>
          <a:p>
            <a:r>
              <a:rPr lang="en-GB"/>
              <a:t> - The economy recovered ( but v. slowly);</a:t>
            </a:r>
            <a:endParaRPr lang="en-US"/>
          </a:p>
          <a:p>
            <a:r>
              <a:rPr lang="en-GB"/>
              <a:t> - The UK government continued austerity despite low borrowing costs.</a:t>
            </a:r>
            <a:endParaRPr lang="en-US"/>
          </a:p>
          <a:p>
            <a:endParaRPr lang="en-GB"/>
          </a:p>
          <a:p>
            <a:r>
              <a:rPr lang="en-GB"/>
              <a:t>But:</a:t>
            </a:r>
            <a:endParaRPr lang="en-US"/>
          </a:p>
          <a:p>
            <a:pPr lvl="1"/>
            <a:r>
              <a:rPr lang="en-GB"/>
              <a:t>Borrowing and lending did not rebound in the way it was hoped.</a:t>
            </a:r>
            <a:endParaRPr lang="en-US"/>
          </a:p>
          <a:p>
            <a:pPr lvl="1"/>
            <a:r>
              <a:rPr lang="en-GB"/>
              <a:t>Banks remained reluctant to lend and when they did so they often did so outside the UK.</a:t>
            </a:r>
            <a:endParaRPr lang="en-US"/>
          </a:p>
          <a:p>
            <a:pPr lvl="1"/>
            <a:r>
              <a:rPr lang="en-GB"/>
              <a:t>Consumers and firms’ borrowing remained low as they paid off debts accumulated before the crisis.</a:t>
            </a:r>
            <a:endParaRPr lang="en-US"/>
          </a:p>
          <a:p>
            <a:pPr lvl="1"/>
            <a:r>
              <a:rPr lang="en-GB"/>
              <a:t>The housing-market did rebound, causing concern about another bubble</a:t>
            </a:r>
            <a:endParaRPr lang="en-US"/>
          </a:p>
          <a:p>
            <a:pPr lvl="1"/>
            <a:endParaRPr lang="en-GB"/>
          </a:p>
          <a:p>
            <a:r>
              <a:rPr lang="en-GB"/>
              <a:t>The impact on wealth inequality is hotly debated, with the BoE saying it </a:t>
            </a:r>
            <a:r>
              <a:rPr lang="en-GB">
                <a:hlinkClick r:id="rId2"/>
              </a:rPr>
              <a:t>reduced inequality</a:t>
            </a:r>
            <a:r>
              <a:rPr lang="en-GB"/>
              <a:t> while others say it </a:t>
            </a:r>
            <a:r>
              <a:rPr lang="en-GB">
                <a:hlinkClick r:id="rId3"/>
              </a:rPr>
              <a:t>made it worse</a:t>
            </a:r>
            <a:r>
              <a:rPr lang="en-GB"/>
              <a:t>.</a:t>
            </a:r>
            <a:endParaRPr lang="en-US"/>
          </a:p>
        </p:txBody>
      </p:sp>
      <p:sp>
        <p:nvSpPr>
          <p:cNvPr id="4" name="Footer Placeholder 3">
            <a:extLst>
              <a:ext uri="{FF2B5EF4-FFF2-40B4-BE49-F238E27FC236}">
                <a16:creationId xmlns:a16="http://schemas.microsoft.com/office/drawing/2014/main" id="{3CB5A21A-DC0E-A133-24A2-CA0099A906A9}"/>
              </a:ext>
            </a:extLst>
          </p:cNvPr>
          <p:cNvSpPr>
            <a:spLocks noGrp="1"/>
          </p:cNvSpPr>
          <p:nvPr>
            <p:ph type="ftr" sz="quarter" idx="11"/>
          </p:nvPr>
        </p:nvSpPr>
        <p:spPr/>
        <p:txBody>
          <a:bodyPr/>
          <a:lstStyle/>
          <a:p>
            <a:r>
              <a:rPr lang="en-GB"/>
              <a:t>(C) www.econstartup.com</a:t>
            </a:r>
          </a:p>
        </p:txBody>
      </p:sp>
    </p:spTree>
    <p:extLst>
      <p:ext uri="{BB962C8B-B14F-4D97-AF65-F5344CB8AC3E}">
        <p14:creationId xmlns:p14="http://schemas.microsoft.com/office/powerpoint/2010/main" val="599910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There’s a saying about horses and water isn’t there?</a:t>
            </a:r>
          </a:p>
        </p:txBody>
      </p:sp>
      <p:pic>
        <p:nvPicPr>
          <p:cNvPr id="1026" name="Picture 2" descr="Image result for horses water troug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7127" y="2066191"/>
            <a:ext cx="7767890" cy="435001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8959361" y="2066191"/>
            <a:ext cx="2883877" cy="2308324"/>
          </a:xfrm>
          <a:prstGeom prst="rect">
            <a:avLst/>
          </a:prstGeom>
        </p:spPr>
        <p:style>
          <a:lnRef idx="2">
            <a:schemeClr val="accent1"/>
          </a:lnRef>
          <a:fillRef idx="1">
            <a:schemeClr val="lt1"/>
          </a:fillRef>
          <a:effectRef idx="0">
            <a:schemeClr val="accent1"/>
          </a:effectRef>
          <a:fontRef idx="minor">
            <a:schemeClr val="dk1"/>
          </a:fontRef>
        </p:style>
        <p:txBody>
          <a:bodyPr wrap="square" rtlCol="0" anchor="t">
            <a:spAutoFit/>
          </a:bodyPr>
          <a:lstStyle/>
          <a:p>
            <a:r>
              <a:rPr lang="en-GB"/>
              <a:t>You can give banks money but can’t make them lend!</a:t>
            </a:r>
          </a:p>
          <a:p>
            <a:endParaRPr lang="en-GB"/>
          </a:p>
          <a:p>
            <a:endParaRPr lang="en-GB"/>
          </a:p>
          <a:p>
            <a:r>
              <a:rPr lang="en-GB"/>
              <a:t>You can make loans cheap, but can’t make people spend!</a:t>
            </a:r>
          </a:p>
        </p:txBody>
      </p:sp>
      <p:sp>
        <p:nvSpPr>
          <p:cNvPr id="3" name="Footer Placeholder 2">
            <a:extLst>
              <a:ext uri="{FF2B5EF4-FFF2-40B4-BE49-F238E27FC236}">
                <a16:creationId xmlns:a16="http://schemas.microsoft.com/office/drawing/2014/main" id="{038B4C9A-9D99-92EE-2C7D-1BF5A7D3D697}"/>
              </a:ext>
            </a:extLst>
          </p:cNvPr>
          <p:cNvSpPr>
            <a:spLocks noGrp="1"/>
          </p:cNvSpPr>
          <p:nvPr>
            <p:ph type="ftr" sz="quarter" idx="11"/>
          </p:nvPr>
        </p:nvSpPr>
        <p:spPr/>
        <p:txBody>
          <a:bodyPr/>
          <a:lstStyle/>
          <a:p>
            <a:r>
              <a:rPr lang="en-GB"/>
              <a:t>(C) www.econstartup.com</a:t>
            </a:r>
          </a:p>
        </p:txBody>
      </p:sp>
    </p:spTree>
    <p:extLst>
      <p:ext uri="{BB962C8B-B14F-4D97-AF65-F5344CB8AC3E}">
        <p14:creationId xmlns:p14="http://schemas.microsoft.com/office/powerpoint/2010/main" val="2047339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BFBD9-6451-4620-937C-8A149A02A04D}"/>
              </a:ext>
            </a:extLst>
          </p:cNvPr>
          <p:cNvSpPr>
            <a:spLocks noGrp="1"/>
          </p:cNvSpPr>
          <p:nvPr>
            <p:ph type="title"/>
          </p:nvPr>
        </p:nvSpPr>
        <p:spPr/>
        <p:txBody>
          <a:bodyPr/>
          <a:lstStyle/>
          <a:p>
            <a:r>
              <a:rPr lang="en-US"/>
              <a:t>Summary</a:t>
            </a:r>
          </a:p>
        </p:txBody>
      </p:sp>
      <p:sp>
        <p:nvSpPr>
          <p:cNvPr id="3" name="Content Placeholder 2">
            <a:extLst>
              <a:ext uri="{FF2B5EF4-FFF2-40B4-BE49-F238E27FC236}">
                <a16:creationId xmlns:a16="http://schemas.microsoft.com/office/drawing/2014/main" id="{0EA16ECC-2044-4AF1-9AC6-06D244FBEB8A}"/>
              </a:ext>
            </a:extLst>
          </p:cNvPr>
          <p:cNvSpPr>
            <a:spLocks noGrp="1"/>
          </p:cNvSpPr>
          <p:nvPr>
            <p:ph idx="1"/>
          </p:nvPr>
        </p:nvSpPr>
        <p:spPr>
          <a:xfrm>
            <a:off x="1103312" y="1609222"/>
            <a:ext cx="8946541" cy="4639177"/>
          </a:xfrm>
        </p:spPr>
        <p:txBody>
          <a:bodyPr vert="horz" lIns="91440" tIns="45720" rIns="91440" bIns="45720" rtlCol="0" anchor="t">
            <a:normAutofit fontScale="85000" lnSpcReduction="10000"/>
          </a:bodyPr>
          <a:lstStyle/>
          <a:p>
            <a:r>
              <a:rPr lang="en-US" dirty="0"/>
              <a:t>Monetary policy is one of the main demand-side policies.</a:t>
            </a:r>
          </a:p>
          <a:p>
            <a:r>
              <a:rPr lang="en-US" dirty="0"/>
              <a:t>Normally the responsibility of the central bank, it involves using interest rates, quantitative easing and exchange rates to influence the economy.</a:t>
            </a:r>
          </a:p>
          <a:p>
            <a:r>
              <a:rPr lang="en-US" dirty="0"/>
              <a:t>Interest rates usually have a powerful effect on the economy through: the cost of borrowing, reward for saving, asset prices and the exchange rate.</a:t>
            </a:r>
          </a:p>
          <a:p>
            <a:r>
              <a:rPr lang="en-US" dirty="0"/>
              <a:t>However, their impact depends on the attitude of banks and consumers to lending and borrowing, as well as other factors such as consumer incomes, and animal spirits.</a:t>
            </a:r>
          </a:p>
          <a:p>
            <a:r>
              <a:rPr lang="en-US" dirty="0"/>
              <a:t>Quantitative easing was first used on a large scale during the 2008/9 financial crisis.</a:t>
            </a:r>
          </a:p>
          <a:p>
            <a:r>
              <a:rPr lang="en-US" dirty="0"/>
              <a:t>It involves the central bank buying bonds using newly-created electronic money.  The purpose is to lower longer-term interest rates, increase asset prices, increase the funds available to banks and lower the exchange rate to stimulate spending.</a:t>
            </a:r>
          </a:p>
          <a:p>
            <a:r>
              <a:rPr lang="en-US" dirty="0"/>
              <a:t>Its effects are much-discussed but in the UK include: raising inflation and growth but probably at the expense of widening wealth inequality.</a:t>
            </a:r>
          </a:p>
        </p:txBody>
      </p:sp>
      <p:sp>
        <p:nvSpPr>
          <p:cNvPr id="4" name="Footer Placeholder 3">
            <a:extLst>
              <a:ext uri="{FF2B5EF4-FFF2-40B4-BE49-F238E27FC236}">
                <a16:creationId xmlns:a16="http://schemas.microsoft.com/office/drawing/2014/main" id="{EEB30193-BADA-AF1A-DCBC-B3EA028037FC}"/>
              </a:ext>
            </a:extLst>
          </p:cNvPr>
          <p:cNvSpPr>
            <a:spLocks noGrp="1"/>
          </p:cNvSpPr>
          <p:nvPr>
            <p:ph type="ftr" sz="quarter" idx="11"/>
          </p:nvPr>
        </p:nvSpPr>
        <p:spPr/>
        <p:txBody>
          <a:bodyPr/>
          <a:lstStyle/>
          <a:p>
            <a:r>
              <a:rPr lang="en-GB"/>
              <a:t>(C) www.econstartup.com</a:t>
            </a:r>
          </a:p>
        </p:txBody>
      </p:sp>
    </p:spTree>
    <p:extLst>
      <p:ext uri="{BB962C8B-B14F-4D97-AF65-F5344CB8AC3E}">
        <p14:creationId xmlns:p14="http://schemas.microsoft.com/office/powerpoint/2010/main" val="3731130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CA46E-83E4-4D3B-AF0E-C269E31ADA77}"/>
              </a:ext>
            </a:extLst>
          </p:cNvPr>
          <p:cNvSpPr>
            <a:spLocks noGrp="1"/>
          </p:cNvSpPr>
          <p:nvPr>
            <p:ph type="title"/>
          </p:nvPr>
        </p:nvSpPr>
        <p:spPr/>
        <p:txBody>
          <a:bodyPr/>
          <a:lstStyle/>
          <a:p>
            <a:r>
              <a:rPr lang="en-US"/>
              <a:t>The base rate has limitations as a tool</a:t>
            </a:r>
          </a:p>
        </p:txBody>
      </p:sp>
      <p:sp>
        <p:nvSpPr>
          <p:cNvPr id="3" name="Content Placeholder 2">
            <a:extLst>
              <a:ext uri="{FF2B5EF4-FFF2-40B4-BE49-F238E27FC236}">
                <a16:creationId xmlns:a16="http://schemas.microsoft.com/office/drawing/2014/main" id="{7B62E88A-5FB6-4F6E-B2B9-A4A1071E2403}"/>
              </a:ext>
            </a:extLst>
          </p:cNvPr>
          <p:cNvSpPr>
            <a:spLocks noGrp="1"/>
          </p:cNvSpPr>
          <p:nvPr>
            <p:ph idx="1"/>
          </p:nvPr>
        </p:nvSpPr>
        <p:spPr/>
        <p:txBody>
          <a:bodyPr vert="horz" lIns="91440" tIns="45720" rIns="91440" bIns="45720" rtlCol="0" anchor="t">
            <a:normAutofit/>
          </a:bodyPr>
          <a:lstStyle/>
          <a:p>
            <a:r>
              <a:rPr lang="en-US" dirty="0"/>
              <a:t>Until recently, the main tool of monetary policy was the Base Rate.  But during the 2008 financial crisis most central banks found it that it was no longer sufficient to stimulate AD.  This was because:</a:t>
            </a:r>
          </a:p>
          <a:p>
            <a:pPr lvl="1"/>
            <a:r>
              <a:rPr lang="en-US" dirty="0"/>
              <a:t>Despite low interest rates, banks, losing money every day and fearful of going bust, lacked the funds to lend to consumers and firms.</a:t>
            </a:r>
          </a:p>
          <a:p>
            <a:pPr lvl="1"/>
            <a:r>
              <a:rPr lang="en-US" dirty="0"/>
              <a:t>Nominal interest rates (it was thought) couldn't go below zero.  So what could the BoE do if they were already 0.5%?</a:t>
            </a:r>
          </a:p>
          <a:p>
            <a:pPr lvl="1"/>
            <a:r>
              <a:rPr lang="en-US" dirty="0"/>
              <a:t>While changes in the base rate could help lower short-term borrowing costs, it didn't have much impact on long-term borrowing costs, e.g. for mortgages.</a:t>
            </a:r>
          </a:p>
          <a:p>
            <a:r>
              <a:rPr lang="en-US" dirty="0"/>
              <a:t>So, the BoE, and other central banks started a process called quantitative easing (QE).  </a:t>
            </a:r>
          </a:p>
          <a:p>
            <a:endParaRPr lang="en-US" dirty="0"/>
          </a:p>
          <a:p>
            <a:endParaRPr lang="en-US" dirty="0"/>
          </a:p>
        </p:txBody>
      </p:sp>
      <p:sp>
        <p:nvSpPr>
          <p:cNvPr id="4" name="Footer Placeholder 3">
            <a:extLst>
              <a:ext uri="{FF2B5EF4-FFF2-40B4-BE49-F238E27FC236}">
                <a16:creationId xmlns:a16="http://schemas.microsoft.com/office/drawing/2014/main" id="{7988B6DB-7C40-4850-5815-6819341E3334}"/>
              </a:ext>
            </a:extLst>
          </p:cNvPr>
          <p:cNvSpPr>
            <a:spLocks noGrp="1"/>
          </p:cNvSpPr>
          <p:nvPr>
            <p:ph type="ftr" sz="quarter" idx="11"/>
          </p:nvPr>
        </p:nvSpPr>
        <p:spPr/>
        <p:txBody>
          <a:bodyPr/>
          <a:lstStyle/>
          <a:p>
            <a:r>
              <a:rPr lang="en-GB"/>
              <a:t>(C) www.econstartup.com</a:t>
            </a:r>
          </a:p>
        </p:txBody>
      </p:sp>
    </p:spTree>
    <p:extLst>
      <p:ext uri="{BB962C8B-B14F-4D97-AF65-F5344CB8AC3E}">
        <p14:creationId xmlns:p14="http://schemas.microsoft.com/office/powerpoint/2010/main" val="4206973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C2D17-ACBC-4187-29C4-7D66C05F4A49}"/>
              </a:ext>
            </a:extLst>
          </p:cNvPr>
          <p:cNvSpPr>
            <a:spLocks noGrp="1"/>
          </p:cNvSpPr>
          <p:nvPr>
            <p:ph type="title"/>
          </p:nvPr>
        </p:nvSpPr>
        <p:spPr/>
        <p:txBody>
          <a:bodyPr/>
          <a:lstStyle/>
          <a:p>
            <a:r>
              <a:rPr lang="en-GB" dirty="0"/>
              <a:t>Quantitative easing, the basics…</a:t>
            </a:r>
          </a:p>
        </p:txBody>
      </p:sp>
      <p:sp>
        <p:nvSpPr>
          <p:cNvPr id="4" name="TextBox 3">
            <a:extLst>
              <a:ext uri="{FF2B5EF4-FFF2-40B4-BE49-F238E27FC236}">
                <a16:creationId xmlns:a16="http://schemas.microsoft.com/office/drawing/2014/main" id="{7C53BF44-3CA5-2CDC-7693-B4D8CE8F1B87}"/>
              </a:ext>
            </a:extLst>
          </p:cNvPr>
          <p:cNvSpPr txBox="1"/>
          <p:nvPr/>
        </p:nvSpPr>
        <p:spPr>
          <a:xfrm>
            <a:off x="4105656" y="1636776"/>
            <a:ext cx="1625766" cy="369332"/>
          </a:xfrm>
          <a:prstGeom prst="rect">
            <a:avLst/>
          </a:prstGeom>
          <a:noFill/>
          <a:ln>
            <a:solidFill>
              <a:schemeClr val="accent1"/>
            </a:solidFill>
          </a:ln>
        </p:spPr>
        <p:txBody>
          <a:bodyPr wrap="none" rtlCol="0">
            <a:spAutoFit/>
          </a:bodyPr>
          <a:lstStyle/>
          <a:p>
            <a:r>
              <a:rPr lang="en-GB" dirty="0"/>
              <a:t>Central Bank</a:t>
            </a:r>
          </a:p>
        </p:txBody>
      </p:sp>
      <p:sp>
        <p:nvSpPr>
          <p:cNvPr id="5" name="TextBox 4">
            <a:extLst>
              <a:ext uri="{FF2B5EF4-FFF2-40B4-BE49-F238E27FC236}">
                <a16:creationId xmlns:a16="http://schemas.microsoft.com/office/drawing/2014/main" id="{163BCDF5-EAD5-CC87-86C7-12145BCA61BE}"/>
              </a:ext>
            </a:extLst>
          </p:cNvPr>
          <p:cNvSpPr txBox="1"/>
          <p:nvPr/>
        </p:nvSpPr>
        <p:spPr>
          <a:xfrm>
            <a:off x="3821018" y="3072384"/>
            <a:ext cx="2274982" cy="369332"/>
          </a:xfrm>
          <a:prstGeom prst="rect">
            <a:avLst/>
          </a:prstGeom>
          <a:noFill/>
          <a:ln>
            <a:solidFill>
              <a:schemeClr val="accent1"/>
            </a:solidFill>
          </a:ln>
        </p:spPr>
        <p:txBody>
          <a:bodyPr wrap="none" rtlCol="0">
            <a:spAutoFit/>
          </a:bodyPr>
          <a:lstStyle/>
          <a:p>
            <a:r>
              <a:rPr lang="en-GB" dirty="0"/>
              <a:t>Commercial Banks</a:t>
            </a:r>
          </a:p>
        </p:txBody>
      </p:sp>
      <p:sp>
        <p:nvSpPr>
          <p:cNvPr id="6" name="TextBox 5">
            <a:extLst>
              <a:ext uri="{FF2B5EF4-FFF2-40B4-BE49-F238E27FC236}">
                <a16:creationId xmlns:a16="http://schemas.microsoft.com/office/drawing/2014/main" id="{B5A766B8-BED2-579D-FC10-7EF5B9AE4CA9}"/>
              </a:ext>
            </a:extLst>
          </p:cNvPr>
          <p:cNvSpPr txBox="1"/>
          <p:nvPr/>
        </p:nvSpPr>
        <p:spPr>
          <a:xfrm>
            <a:off x="3781048" y="4555498"/>
            <a:ext cx="2539478" cy="369332"/>
          </a:xfrm>
          <a:prstGeom prst="rect">
            <a:avLst/>
          </a:prstGeom>
          <a:noFill/>
          <a:ln>
            <a:solidFill>
              <a:schemeClr val="accent1"/>
            </a:solidFill>
          </a:ln>
        </p:spPr>
        <p:txBody>
          <a:bodyPr wrap="none" rtlCol="0">
            <a:spAutoFit/>
          </a:bodyPr>
          <a:lstStyle/>
          <a:p>
            <a:r>
              <a:rPr lang="en-GB" dirty="0"/>
              <a:t>Consumers and Firms</a:t>
            </a:r>
          </a:p>
        </p:txBody>
      </p:sp>
      <p:grpSp>
        <p:nvGrpSpPr>
          <p:cNvPr id="17" name="Group 16">
            <a:extLst>
              <a:ext uri="{FF2B5EF4-FFF2-40B4-BE49-F238E27FC236}">
                <a16:creationId xmlns:a16="http://schemas.microsoft.com/office/drawing/2014/main" id="{1A133ECB-A54F-E8EA-CD03-41881BCD9E2E}"/>
              </a:ext>
            </a:extLst>
          </p:cNvPr>
          <p:cNvGrpSpPr/>
          <p:nvPr/>
        </p:nvGrpSpPr>
        <p:grpSpPr>
          <a:xfrm>
            <a:off x="5106156" y="2026289"/>
            <a:ext cx="989844" cy="978408"/>
            <a:chOff x="5106156" y="2026289"/>
            <a:chExt cx="989844" cy="978408"/>
          </a:xfrm>
        </p:grpSpPr>
        <p:sp>
          <p:nvSpPr>
            <p:cNvPr id="7" name="TextBox 6">
              <a:extLst>
                <a:ext uri="{FF2B5EF4-FFF2-40B4-BE49-F238E27FC236}">
                  <a16:creationId xmlns:a16="http://schemas.microsoft.com/office/drawing/2014/main" id="{89E92394-C0D7-3EF4-D1F3-036A87671F28}"/>
                </a:ext>
              </a:extLst>
            </p:cNvPr>
            <p:cNvSpPr txBox="1"/>
            <p:nvPr/>
          </p:nvSpPr>
          <p:spPr>
            <a:xfrm>
              <a:off x="5526613" y="2270300"/>
              <a:ext cx="569387" cy="369332"/>
            </a:xfrm>
            <a:prstGeom prst="rect">
              <a:avLst/>
            </a:prstGeom>
            <a:noFill/>
          </p:spPr>
          <p:txBody>
            <a:bodyPr wrap="none" rtlCol="0">
              <a:spAutoFit/>
            </a:bodyPr>
            <a:lstStyle/>
            <a:p>
              <a:r>
                <a:rPr lang="en-GB" dirty="0"/>
                <a:t>£££</a:t>
              </a:r>
            </a:p>
          </p:txBody>
        </p:sp>
        <p:sp>
          <p:nvSpPr>
            <p:cNvPr id="8" name="Arrow: Down 7">
              <a:extLst>
                <a:ext uri="{FF2B5EF4-FFF2-40B4-BE49-F238E27FC236}">
                  <a16:creationId xmlns:a16="http://schemas.microsoft.com/office/drawing/2014/main" id="{99D233FC-2533-5DE7-3219-743A545B7508}"/>
                </a:ext>
              </a:extLst>
            </p:cNvPr>
            <p:cNvSpPr/>
            <p:nvPr/>
          </p:nvSpPr>
          <p:spPr>
            <a:xfrm>
              <a:off x="5106156" y="2026289"/>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8" name="Group 17">
            <a:extLst>
              <a:ext uri="{FF2B5EF4-FFF2-40B4-BE49-F238E27FC236}">
                <a16:creationId xmlns:a16="http://schemas.microsoft.com/office/drawing/2014/main" id="{68A64270-0165-F53C-2157-F86A0D466989}"/>
              </a:ext>
            </a:extLst>
          </p:cNvPr>
          <p:cNvGrpSpPr/>
          <p:nvPr/>
        </p:nvGrpSpPr>
        <p:grpSpPr>
          <a:xfrm>
            <a:off x="3392054" y="2050042"/>
            <a:ext cx="1261558" cy="978408"/>
            <a:chOff x="3392054" y="2050042"/>
            <a:chExt cx="1261558" cy="978408"/>
          </a:xfrm>
        </p:grpSpPr>
        <p:sp>
          <p:nvSpPr>
            <p:cNvPr id="9" name="Arrow: Up 8">
              <a:extLst>
                <a:ext uri="{FF2B5EF4-FFF2-40B4-BE49-F238E27FC236}">
                  <a16:creationId xmlns:a16="http://schemas.microsoft.com/office/drawing/2014/main" id="{9F867B34-ACA7-8233-DE0B-AC501F3AE577}"/>
                </a:ext>
              </a:extLst>
            </p:cNvPr>
            <p:cNvSpPr/>
            <p:nvPr/>
          </p:nvSpPr>
          <p:spPr>
            <a:xfrm>
              <a:off x="4168980" y="2050042"/>
              <a:ext cx="484632"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7164EA06-94EB-711C-2F43-94BADFB43219}"/>
                </a:ext>
              </a:extLst>
            </p:cNvPr>
            <p:cNvSpPr txBox="1"/>
            <p:nvPr/>
          </p:nvSpPr>
          <p:spPr>
            <a:xfrm>
              <a:off x="3392054" y="2299112"/>
              <a:ext cx="857927" cy="369332"/>
            </a:xfrm>
            <a:prstGeom prst="rect">
              <a:avLst/>
            </a:prstGeom>
            <a:noFill/>
          </p:spPr>
          <p:txBody>
            <a:bodyPr wrap="none" rtlCol="0">
              <a:spAutoFit/>
            </a:bodyPr>
            <a:lstStyle/>
            <a:p>
              <a:r>
                <a:rPr lang="en-GB" dirty="0"/>
                <a:t>Bonds</a:t>
              </a:r>
            </a:p>
          </p:txBody>
        </p:sp>
      </p:grpSp>
      <p:grpSp>
        <p:nvGrpSpPr>
          <p:cNvPr id="19" name="Group 18">
            <a:extLst>
              <a:ext uri="{FF2B5EF4-FFF2-40B4-BE49-F238E27FC236}">
                <a16:creationId xmlns:a16="http://schemas.microsoft.com/office/drawing/2014/main" id="{30549818-C961-E653-1FE4-269B0F2C37CE}"/>
              </a:ext>
            </a:extLst>
          </p:cNvPr>
          <p:cNvGrpSpPr/>
          <p:nvPr/>
        </p:nvGrpSpPr>
        <p:grpSpPr>
          <a:xfrm>
            <a:off x="3834133" y="3485650"/>
            <a:ext cx="1799032" cy="978408"/>
            <a:chOff x="3834133" y="3485650"/>
            <a:chExt cx="1799032" cy="978408"/>
          </a:xfrm>
        </p:grpSpPr>
        <p:sp>
          <p:nvSpPr>
            <p:cNvPr id="11" name="Arrow: Down 10">
              <a:extLst>
                <a:ext uri="{FF2B5EF4-FFF2-40B4-BE49-F238E27FC236}">
                  <a16:creationId xmlns:a16="http://schemas.microsoft.com/office/drawing/2014/main" id="{4F5577CD-FCE6-E778-B0E5-B48F8C6DF893}"/>
                </a:ext>
              </a:extLst>
            </p:cNvPr>
            <p:cNvSpPr/>
            <p:nvPr/>
          </p:nvSpPr>
          <p:spPr>
            <a:xfrm>
              <a:off x="4716193" y="3485650"/>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224F4DDA-01DC-E449-318A-49555A8FE66A}"/>
                </a:ext>
              </a:extLst>
            </p:cNvPr>
            <p:cNvSpPr txBox="1"/>
            <p:nvPr/>
          </p:nvSpPr>
          <p:spPr>
            <a:xfrm>
              <a:off x="5063778" y="3708496"/>
              <a:ext cx="569387" cy="369332"/>
            </a:xfrm>
            <a:prstGeom prst="rect">
              <a:avLst/>
            </a:prstGeom>
            <a:noFill/>
          </p:spPr>
          <p:txBody>
            <a:bodyPr wrap="none" rtlCol="0">
              <a:spAutoFit/>
            </a:bodyPr>
            <a:lstStyle/>
            <a:p>
              <a:r>
                <a:rPr lang="en-GB" dirty="0"/>
                <a:t>£££</a:t>
              </a:r>
            </a:p>
          </p:txBody>
        </p:sp>
        <p:sp>
          <p:nvSpPr>
            <p:cNvPr id="13" name="TextBox 12">
              <a:extLst>
                <a:ext uri="{FF2B5EF4-FFF2-40B4-BE49-F238E27FC236}">
                  <a16:creationId xmlns:a16="http://schemas.microsoft.com/office/drawing/2014/main" id="{8B37CC10-E4D7-C2ED-AD8B-641747BC3320}"/>
                </a:ext>
              </a:extLst>
            </p:cNvPr>
            <p:cNvSpPr txBox="1"/>
            <p:nvPr/>
          </p:nvSpPr>
          <p:spPr>
            <a:xfrm>
              <a:off x="3834133" y="3708496"/>
              <a:ext cx="1085554" cy="369332"/>
            </a:xfrm>
            <a:prstGeom prst="rect">
              <a:avLst/>
            </a:prstGeom>
            <a:noFill/>
          </p:spPr>
          <p:txBody>
            <a:bodyPr wrap="none" rtlCol="0">
              <a:spAutoFit/>
            </a:bodyPr>
            <a:lstStyle/>
            <a:p>
              <a:r>
                <a:rPr lang="en-GB" dirty="0"/>
                <a:t>Lending</a:t>
              </a:r>
            </a:p>
          </p:txBody>
        </p:sp>
      </p:grpSp>
      <p:grpSp>
        <p:nvGrpSpPr>
          <p:cNvPr id="20" name="Group 19">
            <a:extLst>
              <a:ext uri="{FF2B5EF4-FFF2-40B4-BE49-F238E27FC236}">
                <a16:creationId xmlns:a16="http://schemas.microsoft.com/office/drawing/2014/main" id="{F4C14AC3-9981-1085-760B-B01B453F7F9F}"/>
              </a:ext>
            </a:extLst>
          </p:cNvPr>
          <p:cNvGrpSpPr/>
          <p:nvPr/>
        </p:nvGrpSpPr>
        <p:grpSpPr>
          <a:xfrm>
            <a:off x="4692565" y="4994410"/>
            <a:ext cx="4620192" cy="1011198"/>
            <a:chOff x="4692565" y="4994410"/>
            <a:chExt cx="4620192" cy="1011198"/>
          </a:xfrm>
        </p:grpSpPr>
        <p:sp>
          <p:nvSpPr>
            <p:cNvPr id="14" name="Arrow: Down 13">
              <a:extLst>
                <a:ext uri="{FF2B5EF4-FFF2-40B4-BE49-F238E27FC236}">
                  <a16:creationId xmlns:a16="http://schemas.microsoft.com/office/drawing/2014/main" id="{738AE555-5550-A648-98CB-EF2D4E86B7EF}"/>
                </a:ext>
              </a:extLst>
            </p:cNvPr>
            <p:cNvSpPr/>
            <p:nvPr/>
          </p:nvSpPr>
          <p:spPr>
            <a:xfrm>
              <a:off x="4692565" y="5027200"/>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BB1A20C9-EB8A-1EB9-5567-AB3E6230FADD}"/>
                </a:ext>
              </a:extLst>
            </p:cNvPr>
            <p:cNvSpPr txBox="1"/>
            <p:nvPr/>
          </p:nvSpPr>
          <p:spPr>
            <a:xfrm>
              <a:off x="5106156" y="4994410"/>
              <a:ext cx="4206601" cy="923330"/>
            </a:xfrm>
            <a:prstGeom prst="rect">
              <a:avLst/>
            </a:prstGeom>
            <a:noFill/>
          </p:spPr>
          <p:txBody>
            <a:bodyPr wrap="none" rtlCol="0">
              <a:spAutoFit/>
            </a:bodyPr>
            <a:lstStyle/>
            <a:p>
              <a:pPr marL="285750" indent="-285750">
                <a:buFont typeface="Arial" panose="020B0604020202020204" pitchFamily="34" charset="0"/>
                <a:buChar char="•"/>
              </a:pPr>
              <a:r>
                <a:rPr lang="en-GB" dirty="0"/>
                <a:t>Consumption and Investment rise</a:t>
              </a:r>
            </a:p>
            <a:p>
              <a:pPr marL="285750" indent="-285750">
                <a:buFont typeface="Arial" panose="020B0604020202020204" pitchFamily="34" charset="0"/>
                <a:buChar char="•"/>
              </a:pPr>
              <a:r>
                <a:rPr lang="en-GB" dirty="0"/>
                <a:t>AD rises</a:t>
              </a:r>
            </a:p>
            <a:p>
              <a:pPr marL="285750" indent="-285750">
                <a:buFont typeface="Arial" panose="020B0604020202020204" pitchFamily="34" charset="0"/>
                <a:buChar char="•"/>
              </a:pPr>
              <a:r>
                <a:rPr lang="en-GB" dirty="0"/>
                <a:t>Inflation rises</a:t>
              </a:r>
            </a:p>
          </p:txBody>
        </p:sp>
      </p:grpSp>
      <p:sp>
        <p:nvSpPr>
          <p:cNvPr id="16" name="TextBox 15">
            <a:extLst>
              <a:ext uri="{FF2B5EF4-FFF2-40B4-BE49-F238E27FC236}">
                <a16:creationId xmlns:a16="http://schemas.microsoft.com/office/drawing/2014/main" id="{BAF5EAB8-7330-C214-CF48-E2AA13089935}"/>
              </a:ext>
            </a:extLst>
          </p:cNvPr>
          <p:cNvSpPr txBox="1"/>
          <p:nvPr/>
        </p:nvSpPr>
        <p:spPr>
          <a:xfrm>
            <a:off x="5731422" y="1616012"/>
            <a:ext cx="3658374" cy="369332"/>
          </a:xfrm>
          <a:prstGeom prst="rect">
            <a:avLst/>
          </a:prstGeom>
          <a:noFill/>
        </p:spPr>
        <p:txBody>
          <a:bodyPr wrap="none" rtlCol="0">
            <a:spAutoFit/>
          </a:bodyPr>
          <a:lstStyle/>
          <a:p>
            <a:r>
              <a:rPr lang="en-GB" dirty="0"/>
              <a:t>Creates new electronic money</a:t>
            </a:r>
          </a:p>
        </p:txBody>
      </p:sp>
      <p:sp>
        <p:nvSpPr>
          <p:cNvPr id="3" name="Footer Placeholder 2">
            <a:extLst>
              <a:ext uri="{FF2B5EF4-FFF2-40B4-BE49-F238E27FC236}">
                <a16:creationId xmlns:a16="http://schemas.microsoft.com/office/drawing/2014/main" id="{6E1D5720-145F-F72E-FB9C-D1DD1F4ED273}"/>
              </a:ext>
            </a:extLst>
          </p:cNvPr>
          <p:cNvSpPr>
            <a:spLocks noGrp="1"/>
          </p:cNvSpPr>
          <p:nvPr>
            <p:ph type="ftr" sz="quarter" idx="11"/>
          </p:nvPr>
        </p:nvSpPr>
        <p:spPr/>
        <p:txBody>
          <a:bodyPr/>
          <a:lstStyle/>
          <a:p>
            <a:r>
              <a:rPr lang="en-GB"/>
              <a:t>(C) www.econstartup.com</a:t>
            </a:r>
          </a:p>
        </p:txBody>
      </p:sp>
    </p:spTree>
    <p:extLst>
      <p:ext uri="{BB962C8B-B14F-4D97-AF65-F5344CB8AC3E}">
        <p14:creationId xmlns:p14="http://schemas.microsoft.com/office/powerpoint/2010/main" val="2196923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F4181-3AAF-72AC-069F-3DB38BA17CE7}"/>
              </a:ext>
            </a:extLst>
          </p:cNvPr>
          <p:cNvSpPr>
            <a:spLocks noGrp="1"/>
          </p:cNvSpPr>
          <p:nvPr>
            <p:ph type="title"/>
          </p:nvPr>
        </p:nvSpPr>
        <p:spPr/>
        <p:txBody>
          <a:bodyPr/>
          <a:lstStyle/>
          <a:p>
            <a:r>
              <a:rPr lang="en-GB" dirty="0"/>
              <a:t>What are government bonds?</a:t>
            </a:r>
          </a:p>
        </p:txBody>
      </p:sp>
      <p:sp>
        <p:nvSpPr>
          <p:cNvPr id="3" name="Content Placeholder 2">
            <a:extLst>
              <a:ext uri="{FF2B5EF4-FFF2-40B4-BE49-F238E27FC236}">
                <a16:creationId xmlns:a16="http://schemas.microsoft.com/office/drawing/2014/main" id="{91BFF48C-2F87-E6C2-18C9-16F53046661F}"/>
              </a:ext>
            </a:extLst>
          </p:cNvPr>
          <p:cNvSpPr>
            <a:spLocks noGrp="1"/>
          </p:cNvSpPr>
          <p:nvPr>
            <p:ph idx="1"/>
          </p:nvPr>
        </p:nvSpPr>
        <p:spPr>
          <a:xfrm>
            <a:off x="1103310" y="1716938"/>
            <a:ext cx="8946541" cy="2253906"/>
          </a:xfrm>
        </p:spPr>
        <p:txBody>
          <a:bodyPr>
            <a:normAutofit/>
          </a:bodyPr>
          <a:lstStyle/>
          <a:p>
            <a:r>
              <a:rPr lang="en-GB" dirty="0"/>
              <a:t>Governments borrow money by selling bonds</a:t>
            </a:r>
          </a:p>
          <a:p>
            <a:r>
              <a:rPr lang="en-GB" dirty="0"/>
              <a:t>These are tradeable loans that pay the bearer a fixed amount per year.</a:t>
            </a:r>
          </a:p>
          <a:p>
            <a:endParaRPr lang="en-GB" dirty="0"/>
          </a:p>
          <a:p>
            <a:endParaRPr lang="en-GB" dirty="0"/>
          </a:p>
          <a:p>
            <a:endParaRPr lang="en-GB" dirty="0"/>
          </a:p>
          <a:p>
            <a:endParaRPr lang="en-GB" dirty="0"/>
          </a:p>
        </p:txBody>
      </p:sp>
      <p:grpSp>
        <p:nvGrpSpPr>
          <p:cNvPr id="10" name="Group 9">
            <a:extLst>
              <a:ext uri="{FF2B5EF4-FFF2-40B4-BE49-F238E27FC236}">
                <a16:creationId xmlns:a16="http://schemas.microsoft.com/office/drawing/2014/main" id="{18FB6357-18AF-CE1B-2F16-E3AA2ACFE19B}"/>
              </a:ext>
            </a:extLst>
          </p:cNvPr>
          <p:cNvGrpSpPr/>
          <p:nvPr/>
        </p:nvGrpSpPr>
        <p:grpSpPr>
          <a:xfrm>
            <a:off x="1380744" y="2843891"/>
            <a:ext cx="10570464" cy="1215831"/>
            <a:chOff x="1380744" y="2843891"/>
            <a:chExt cx="10570464" cy="1215831"/>
          </a:xfrm>
        </p:grpSpPr>
        <p:sp>
          <p:nvSpPr>
            <p:cNvPr id="4" name="TextBox 3">
              <a:extLst>
                <a:ext uri="{FF2B5EF4-FFF2-40B4-BE49-F238E27FC236}">
                  <a16:creationId xmlns:a16="http://schemas.microsoft.com/office/drawing/2014/main" id="{3114CFA6-69A7-0866-67BC-85E9825C7F04}"/>
                </a:ext>
              </a:extLst>
            </p:cNvPr>
            <p:cNvSpPr txBox="1"/>
            <p:nvPr/>
          </p:nvSpPr>
          <p:spPr>
            <a:xfrm>
              <a:off x="3501437" y="3136392"/>
              <a:ext cx="3547766" cy="923330"/>
            </a:xfrm>
            <a:prstGeom prst="rect">
              <a:avLst/>
            </a:prstGeom>
            <a:noFill/>
            <a:ln>
              <a:solidFill>
                <a:schemeClr val="bg1"/>
              </a:solidFill>
            </a:ln>
          </p:spPr>
          <p:txBody>
            <a:bodyPr wrap="none" rtlCol="0">
              <a:spAutoFit/>
            </a:bodyPr>
            <a:lstStyle/>
            <a:p>
              <a:r>
                <a:rPr lang="en-GB" dirty="0"/>
                <a:t>We promise to pay the bearer</a:t>
              </a:r>
            </a:p>
            <a:p>
              <a:r>
                <a:rPr lang="en-GB" dirty="0">
                  <a:solidFill>
                    <a:srgbClr val="FF0000"/>
                  </a:solidFill>
                </a:rPr>
                <a:t>£4 </a:t>
              </a:r>
              <a:r>
                <a:rPr lang="en-GB" dirty="0"/>
                <a:t>per year for 10 years</a:t>
              </a:r>
            </a:p>
            <a:p>
              <a:r>
                <a:rPr lang="en-GB" dirty="0"/>
                <a:t>	        </a:t>
              </a:r>
              <a:r>
                <a:rPr lang="en-GB" dirty="0">
                  <a:solidFill>
                    <a:srgbClr val="FF0000"/>
                  </a:solidFill>
                </a:rPr>
                <a:t>£100</a:t>
              </a:r>
            </a:p>
          </p:txBody>
        </p:sp>
        <p:sp>
          <p:nvSpPr>
            <p:cNvPr id="5" name="Speech Bubble: Rectangle 4">
              <a:extLst>
                <a:ext uri="{FF2B5EF4-FFF2-40B4-BE49-F238E27FC236}">
                  <a16:creationId xmlns:a16="http://schemas.microsoft.com/office/drawing/2014/main" id="{2B9AE12B-A016-9604-7AAD-F1E8ECD6F490}"/>
                </a:ext>
              </a:extLst>
            </p:cNvPr>
            <p:cNvSpPr/>
            <p:nvPr/>
          </p:nvSpPr>
          <p:spPr>
            <a:xfrm>
              <a:off x="1380744" y="3264408"/>
              <a:ext cx="1261872" cy="612648"/>
            </a:xfrm>
            <a:prstGeom prst="wedgeRectCallout">
              <a:avLst>
                <a:gd name="adj1" fmla="val 123370"/>
                <a:gd name="adj2" fmla="val 727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The coupon</a:t>
              </a:r>
            </a:p>
          </p:txBody>
        </p:sp>
        <p:sp>
          <p:nvSpPr>
            <p:cNvPr id="6" name="Speech Bubble: Rectangle 5">
              <a:extLst>
                <a:ext uri="{FF2B5EF4-FFF2-40B4-BE49-F238E27FC236}">
                  <a16:creationId xmlns:a16="http://schemas.microsoft.com/office/drawing/2014/main" id="{7C885986-BC0C-C9D7-3618-4651BBA8FBD1}"/>
                </a:ext>
              </a:extLst>
            </p:cNvPr>
            <p:cNvSpPr/>
            <p:nvPr/>
          </p:nvSpPr>
          <p:spPr>
            <a:xfrm>
              <a:off x="8926120" y="2843891"/>
              <a:ext cx="3025088" cy="841034"/>
            </a:xfrm>
            <a:prstGeom prst="wedgeRectCallout">
              <a:avLst>
                <a:gd name="adj1" fmla="val -160454"/>
                <a:gd name="adj2" fmla="val 7949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The “face value”</a:t>
              </a:r>
            </a:p>
            <a:p>
              <a:pPr algn="ctr"/>
              <a:r>
                <a:rPr lang="en-GB" dirty="0"/>
                <a:t>The amount returned to investors after 10 years</a:t>
              </a:r>
            </a:p>
          </p:txBody>
        </p:sp>
      </p:grpSp>
      <p:sp>
        <p:nvSpPr>
          <p:cNvPr id="9" name="Content Placeholder 2">
            <a:extLst>
              <a:ext uri="{FF2B5EF4-FFF2-40B4-BE49-F238E27FC236}">
                <a16:creationId xmlns:a16="http://schemas.microsoft.com/office/drawing/2014/main" id="{E3DCFDE2-234F-8850-7184-FF85A94E2848}"/>
              </a:ext>
            </a:extLst>
          </p:cNvPr>
          <p:cNvSpPr txBox="1">
            <a:spLocks/>
          </p:cNvSpPr>
          <p:nvPr/>
        </p:nvSpPr>
        <p:spPr>
          <a:xfrm>
            <a:off x="1103311" y="3801037"/>
            <a:ext cx="8946541" cy="2855796"/>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marL="0" indent="0">
              <a:buNone/>
            </a:pPr>
            <a:endParaRPr lang="en-GB" dirty="0"/>
          </a:p>
          <a:p>
            <a:r>
              <a:rPr lang="en-GB" dirty="0"/>
              <a:t>The bond yield is the “coupon” as a % of the market price of the bond.  So if the market price was £100, then the yield is</a:t>
            </a:r>
          </a:p>
          <a:p>
            <a:r>
              <a:rPr lang="en-GB" dirty="0"/>
              <a:t> = 4 / 100 = 4%</a:t>
            </a:r>
          </a:p>
          <a:p>
            <a:r>
              <a:rPr lang="en-GB" dirty="0"/>
              <a:t>This represents the cost of borrowing for the government and the likely return on investment</a:t>
            </a:r>
          </a:p>
          <a:p>
            <a:r>
              <a:rPr lang="en-GB" dirty="0"/>
              <a:t>Financial institutions buy these bonds as they offer a safe return</a:t>
            </a:r>
          </a:p>
        </p:txBody>
      </p:sp>
      <p:sp>
        <p:nvSpPr>
          <p:cNvPr id="7" name="Footer Placeholder 6">
            <a:extLst>
              <a:ext uri="{FF2B5EF4-FFF2-40B4-BE49-F238E27FC236}">
                <a16:creationId xmlns:a16="http://schemas.microsoft.com/office/drawing/2014/main" id="{6BEFD209-38B6-FE16-5C38-FBBD94E71520}"/>
              </a:ext>
            </a:extLst>
          </p:cNvPr>
          <p:cNvSpPr>
            <a:spLocks noGrp="1"/>
          </p:cNvSpPr>
          <p:nvPr>
            <p:ph type="ftr" sz="quarter" idx="11"/>
          </p:nvPr>
        </p:nvSpPr>
        <p:spPr/>
        <p:txBody>
          <a:bodyPr/>
          <a:lstStyle/>
          <a:p>
            <a:r>
              <a:rPr lang="en-GB"/>
              <a:t>(C) www.econstartup.com</a:t>
            </a:r>
          </a:p>
        </p:txBody>
      </p:sp>
    </p:spTree>
    <p:extLst>
      <p:ext uri="{BB962C8B-B14F-4D97-AF65-F5344CB8AC3E}">
        <p14:creationId xmlns:p14="http://schemas.microsoft.com/office/powerpoint/2010/main" val="2502951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199FC-FEC7-DB48-8194-800E715C8E16}"/>
              </a:ext>
            </a:extLst>
          </p:cNvPr>
          <p:cNvSpPr>
            <a:spLocks noGrp="1"/>
          </p:cNvSpPr>
          <p:nvPr>
            <p:ph type="title"/>
          </p:nvPr>
        </p:nvSpPr>
        <p:spPr/>
        <p:txBody>
          <a:bodyPr/>
          <a:lstStyle/>
          <a:p>
            <a:r>
              <a:rPr lang="en-GB" dirty="0"/>
              <a:t>Task on QE</a:t>
            </a:r>
          </a:p>
        </p:txBody>
      </p:sp>
      <p:sp>
        <p:nvSpPr>
          <p:cNvPr id="3" name="Content Placeholder 2">
            <a:extLst>
              <a:ext uri="{FF2B5EF4-FFF2-40B4-BE49-F238E27FC236}">
                <a16:creationId xmlns:a16="http://schemas.microsoft.com/office/drawing/2014/main" id="{07C71F9F-0664-9AE5-4ECC-D413105D032A}"/>
              </a:ext>
            </a:extLst>
          </p:cNvPr>
          <p:cNvSpPr>
            <a:spLocks noGrp="1"/>
          </p:cNvSpPr>
          <p:nvPr>
            <p:ph idx="1"/>
          </p:nvPr>
        </p:nvSpPr>
        <p:spPr/>
        <p:txBody>
          <a:bodyPr>
            <a:normAutofit fontScale="92500" lnSpcReduction="10000"/>
          </a:bodyPr>
          <a:lstStyle/>
          <a:p>
            <a:endParaRPr lang="en-GB" dirty="0"/>
          </a:p>
          <a:p>
            <a:r>
              <a:rPr lang="en-GB" dirty="0"/>
              <a:t>1. Suppose the market price of this bond rose to £120.  Calculate the bond yield.</a:t>
            </a:r>
          </a:p>
          <a:p>
            <a:endParaRPr lang="en-GB" dirty="0"/>
          </a:p>
          <a:p>
            <a:endParaRPr lang="en-GB" dirty="0"/>
          </a:p>
          <a:p>
            <a:endParaRPr lang="en-GB" dirty="0"/>
          </a:p>
          <a:p>
            <a:r>
              <a:rPr lang="en-GB" dirty="0"/>
              <a:t>2. So when the central bank buys bonds, and their prices rises, the yield </a:t>
            </a:r>
            <a:r>
              <a:rPr lang="en-GB" dirty="0">
                <a:solidFill>
                  <a:schemeClr val="accent3"/>
                </a:solidFill>
              </a:rPr>
              <a:t>rises/falls</a:t>
            </a:r>
            <a:r>
              <a:rPr lang="en-GB" dirty="0"/>
              <a:t>.  The new yield is? </a:t>
            </a:r>
          </a:p>
          <a:p>
            <a:r>
              <a:rPr lang="en-GB" dirty="0"/>
              <a:t>3. The cost of mortgages and other long-term loans is linked to this yield.  So the cost of those loans will </a:t>
            </a:r>
            <a:r>
              <a:rPr lang="en-GB" dirty="0">
                <a:solidFill>
                  <a:schemeClr val="accent3"/>
                </a:solidFill>
              </a:rPr>
              <a:t>rise/fall</a:t>
            </a:r>
          </a:p>
          <a:p>
            <a:r>
              <a:rPr lang="en-GB" dirty="0"/>
              <a:t>4. This causes an </a:t>
            </a:r>
            <a:r>
              <a:rPr lang="en-GB" dirty="0">
                <a:solidFill>
                  <a:schemeClr val="accent3"/>
                </a:solidFill>
              </a:rPr>
              <a:t>increase/decrease </a:t>
            </a:r>
            <a:r>
              <a:rPr lang="en-GB" dirty="0"/>
              <a:t>in borrowing and spending from consumers and firms.</a:t>
            </a:r>
          </a:p>
        </p:txBody>
      </p:sp>
      <p:sp>
        <p:nvSpPr>
          <p:cNvPr id="4" name="TextBox 3">
            <a:extLst>
              <a:ext uri="{FF2B5EF4-FFF2-40B4-BE49-F238E27FC236}">
                <a16:creationId xmlns:a16="http://schemas.microsoft.com/office/drawing/2014/main" id="{53D29B4F-3D52-7A13-8354-EB60F402AA2F}"/>
              </a:ext>
            </a:extLst>
          </p:cNvPr>
          <p:cNvSpPr txBox="1"/>
          <p:nvPr/>
        </p:nvSpPr>
        <p:spPr>
          <a:xfrm>
            <a:off x="3653837" y="3124200"/>
            <a:ext cx="3547766" cy="923330"/>
          </a:xfrm>
          <a:prstGeom prst="rect">
            <a:avLst/>
          </a:prstGeom>
          <a:noFill/>
          <a:ln>
            <a:solidFill>
              <a:schemeClr val="bg1"/>
            </a:solidFill>
          </a:ln>
        </p:spPr>
        <p:txBody>
          <a:bodyPr wrap="none" rtlCol="0">
            <a:spAutoFit/>
          </a:bodyPr>
          <a:lstStyle/>
          <a:p>
            <a:r>
              <a:rPr lang="en-GB" dirty="0"/>
              <a:t>We promise to pay the bearer</a:t>
            </a:r>
          </a:p>
          <a:p>
            <a:r>
              <a:rPr lang="en-GB" dirty="0">
                <a:solidFill>
                  <a:srgbClr val="FF0000"/>
                </a:solidFill>
              </a:rPr>
              <a:t>£4 </a:t>
            </a:r>
            <a:r>
              <a:rPr lang="en-GB" dirty="0"/>
              <a:t>per year for 10 years</a:t>
            </a:r>
          </a:p>
          <a:p>
            <a:r>
              <a:rPr lang="en-GB" dirty="0"/>
              <a:t>	        </a:t>
            </a:r>
            <a:r>
              <a:rPr lang="en-GB" dirty="0">
                <a:solidFill>
                  <a:srgbClr val="FF0000"/>
                </a:solidFill>
              </a:rPr>
              <a:t>£100</a:t>
            </a:r>
          </a:p>
        </p:txBody>
      </p:sp>
      <p:sp>
        <p:nvSpPr>
          <p:cNvPr id="5" name="Footer Placeholder 4">
            <a:extLst>
              <a:ext uri="{FF2B5EF4-FFF2-40B4-BE49-F238E27FC236}">
                <a16:creationId xmlns:a16="http://schemas.microsoft.com/office/drawing/2014/main" id="{9721FD2F-3FFD-EC17-AE4F-A3EC111EDA8C}"/>
              </a:ext>
            </a:extLst>
          </p:cNvPr>
          <p:cNvSpPr>
            <a:spLocks noGrp="1"/>
          </p:cNvSpPr>
          <p:nvPr>
            <p:ph type="ftr" sz="quarter" idx="11"/>
          </p:nvPr>
        </p:nvSpPr>
        <p:spPr/>
        <p:txBody>
          <a:bodyPr/>
          <a:lstStyle/>
          <a:p>
            <a:r>
              <a:rPr lang="en-GB"/>
              <a:t>(C) www.econstartup.com</a:t>
            </a:r>
          </a:p>
        </p:txBody>
      </p:sp>
    </p:spTree>
    <p:extLst>
      <p:ext uri="{BB962C8B-B14F-4D97-AF65-F5344CB8AC3E}">
        <p14:creationId xmlns:p14="http://schemas.microsoft.com/office/powerpoint/2010/main" val="748045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04F4ED-7F57-E1CE-1443-0C2134D31B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4DB7EF-2B38-FF70-8C63-9814E174C918}"/>
              </a:ext>
            </a:extLst>
          </p:cNvPr>
          <p:cNvSpPr>
            <a:spLocks noGrp="1"/>
          </p:cNvSpPr>
          <p:nvPr>
            <p:ph type="title"/>
          </p:nvPr>
        </p:nvSpPr>
        <p:spPr/>
        <p:txBody>
          <a:bodyPr/>
          <a:lstStyle/>
          <a:p>
            <a:r>
              <a:rPr lang="en-GB" dirty="0"/>
              <a:t>Task  - Answers</a:t>
            </a:r>
          </a:p>
        </p:txBody>
      </p:sp>
      <p:sp>
        <p:nvSpPr>
          <p:cNvPr id="3" name="Content Placeholder 2">
            <a:extLst>
              <a:ext uri="{FF2B5EF4-FFF2-40B4-BE49-F238E27FC236}">
                <a16:creationId xmlns:a16="http://schemas.microsoft.com/office/drawing/2014/main" id="{3A987586-2459-C08B-10CF-AA726D06208A}"/>
              </a:ext>
            </a:extLst>
          </p:cNvPr>
          <p:cNvSpPr>
            <a:spLocks noGrp="1"/>
          </p:cNvSpPr>
          <p:nvPr>
            <p:ph idx="1"/>
          </p:nvPr>
        </p:nvSpPr>
        <p:spPr>
          <a:ln>
            <a:solidFill>
              <a:schemeClr val="accent3"/>
            </a:solidFill>
          </a:ln>
        </p:spPr>
        <p:txBody>
          <a:bodyPr>
            <a:normAutofit fontScale="92500" lnSpcReduction="10000"/>
          </a:bodyPr>
          <a:lstStyle/>
          <a:p>
            <a:endParaRPr lang="en-GB" dirty="0"/>
          </a:p>
          <a:p>
            <a:r>
              <a:rPr lang="en-GB" dirty="0"/>
              <a:t>1. Suppose the market price of this bond rose to £120.  Calculate the bond yield.</a:t>
            </a:r>
          </a:p>
          <a:p>
            <a:endParaRPr lang="en-GB" dirty="0"/>
          </a:p>
          <a:p>
            <a:endParaRPr lang="en-GB" dirty="0"/>
          </a:p>
          <a:p>
            <a:endParaRPr lang="en-GB" dirty="0"/>
          </a:p>
          <a:p>
            <a:r>
              <a:rPr lang="en-GB" dirty="0"/>
              <a:t>2. So when the central bank buys bonds, and their prices rises, the yield </a:t>
            </a:r>
            <a:r>
              <a:rPr lang="en-GB" dirty="0">
                <a:solidFill>
                  <a:schemeClr val="accent3"/>
                </a:solidFill>
              </a:rPr>
              <a:t>falls</a:t>
            </a:r>
            <a:r>
              <a:rPr lang="en-GB" dirty="0"/>
              <a:t>.  </a:t>
            </a:r>
            <a:r>
              <a:rPr lang="en-GB" dirty="0">
                <a:solidFill>
                  <a:schemeClr val="accent3"/>
                </a:solidFill>
              </a:rPr>
              <a:t>The new yield is (4/120)x 100 = 3.33%</a:t>
            </a:r>
          </a:p>
          <a:p>
            <a:r>
              <a:rPr lang="en-GB" dirty="0"/>
              <a:t>3. The cost of mortgages and other long-term loans is linked to this yield.  So the cost of those loans will </a:t>
            </a:r>
            <a:r>
              <a:rPr lang="en-GB" dirty="0">
                <a:solidFill>
                  <a:schemeClr val="accent3"/>
                </a:solidFill>
              </a:rPr>
              <a:t>fall</a:t>
            </a:r>
          </a:p>
          <a:p>
            <a:r>
              <a:rPr lang="en-GB" dirty="0"/>
              <a:t>4. This causes an </a:t>
            </a:r>
            <a:r>
              <a:rPr lang="en-GB" dirty="0">
                <a:solidFill>
                  <a:schemeClr val="accent3"/>
                </a:solidFill>
              </a:rPr>
              <a:t>increase </a:t>
            </a:r>
            <a:r>
              <a:rPr lang="en-GB" dirty="0"/>
              <a:t>in borrowing and spending from consumers and firms.</a:t>
            </a:r>
          </a:p>
        </p:txBody>
      </p:sp>
      <p:sp>
        <p:nvSpPr>
          <p:cNvPr id="4" name="TextBox 3">
            <a:extLst>
              <a:ext uri="{FF2B5EF4-FFF2-40B4-BE49-F238E27FC236}">
                <a16:creationId xmlns:a16="http://schemas.microsoft.com/office/drawing/2014/main" id="{300CE990-2AAD-2DEF-41BC-2E886DE51916}"/>
              </a:ext>
            </a:extLst>
          </p:cNvPr>
          <p:cNvSpPr txBox="1"/>
          <p:nvPr/>
        </p:nvSpPr>
        <p:spPr>
          <a:xfrm>
            <a:off x="3653837" y="3124200"/>
            <a:ext cx="3547766" cy="923330"/>
          </a:xfrm>
          <a:prstGeom prst="rect">
            <a:avLst/>
          </a:prstGeom>
          <a:noFill/>
          <a:ln>
            <a:solidFill>
              <a:schemeClr val="bg1"/>
            </a:solidFill>
          </a:ln>
        </p:spPr>
        <p:txBody>
          <a:bodyPr wrap="none" rtlCol="0">
            <a:spAutoFit/>
          </a:bodyPr>
          <a:lstStyle/>
          <a:p>
            <a:r>
              <a:rPr lang="en-GB" dirty="0"/>
              <a:t>We promise to pay the bearer</a:t>
            </a:r>
          </a:p>
          <a:p>
            <a:r>
              <a:rPr lang="en-GB" dirty="0">
                <a:solidFill>
                  <a:srgbClr val="FF0000"/>
                </a:solidFill>
              </a:rPr>
              <a:t>£4 </a:t>
            </a:r>
            <a:r>
              <a:rPr lang="en-GB" dirty="0"/>
              <a:t>per year for 10 years</a:t>
            </a:r>
          </a:p>
          <a:p>
            <a:r>
              <a:rPr lang="en-GB" dirty="0"/>
              <a:t>	        </a:t>
            </a:r>
            <a:r>
              <a:rPr lang="en-GB" dirty="0">
                <a:solidFill>
                  <a:srgbClr val="FF0000"/>
                </a:solidFill>
              </a:rPr>
              <a:t>£100</a:t>
            </a:r>
          </a:p>
        </p:txBody>
      </p:sp>
      <p:sp>
        <p:nvSpPr>
          <p:cNvPr id="5" name="Footer Placeholder 4">
            <a:extLst>
              <a:ext uri="{FF2B5EF4-FFF2-40B4-BE49-F238E27FC236}">
                <a16:creationId xmlns:a16="http://schemas.microsoft.com/office/drawing/2014/main" id="{BD7BE1BD-14C6-3F7D-D55E-1EE08EFC3CC0}"/>
              </a:ext>
            </a:extLst>
          </p:cNvPr>
          <p:cNvSpPr>
            <a:spLocks noGrp="1"/>
          </p:cNvSpPr>
          <p:nvPr>
            <p:ph type="ftr" sz="quarter" idx="11"/>
          </p:nvPr>
        </p:nvSpPr>
        <p:spPr/>
        <p:txBody>
          <a:bodyPr/>
          <a:lstStyle/>
          <a:p>
            <a:r>
              <a:rPr lang="en-GB" dirty="0"/>
              <a:t>(C) www.econstartup.com</a:t>
            </a:r>
          </a:p>
        </p:txBody>
      </p:sp>
    </p:spTree>
    <p:extLst>
      <p:ext uri="{BB962C8B-B14F-4D97-AF65-F5344CB8AC3E}">
        <p14:creationId xmlns:p14="http://schemas.microsoft.com/office/powerpoint/2010/main" val="1515004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9BA51-23E9-4681-8A63-516BCE8D9431}"/>
              </a:ext>
            </a:extLst>
          </p:cNvPr>
          <p:cNvSpPr>
            <a:spLocks noGrp="1"/>
          </p:cNvSpPr>
          <p:nvPr>
            <p:ph type="title"/>
          </p:nvPr>
        </p:nvSpPr>
        <p:spPr/>
        <p:txBody>
          <a:bodyPr/>
          <a:lstStyle/>
          <a:p>
            <a:r>
              <a:rPr lang="en-US"/>
              <a:t>Breaking down how QE works</a:t>
            </a:r>
          </a:p>
        </p:txBody>
      </p:sp>
      <p:sp>
        <p:nvSpPr>
          <p:cNvPr id="3" name="Content Placeholder 2">
            <a:extLst>
              <a:ext uri="{FF2B5EF4-FFF2-40B4-BE49-F238E27FC236}">
                <a16:creationId xmlns:a16="http://schemas.microsoft.com/office/drawing/2014/main" id="{CE23EED6-D056-4A28-8D22-6700FD888931}"/>
              </a:ext>
            </a:extLst>
          </p:cNvPr>
          <p:cNvSpPr>
            <a:spLocks noGrp="1"/>
          </p:cNvSpPr>
          <p:nvPr>
            <p:ph idx="1"/>
          </p:nvPr>
        </p:nvSpPr>
        <p:spPr>
          <a:xfrm>
            <a:off x="763501" y="1589539"/>
            <a:ext cx="6825299" cy="4669156"/>
          </a:xfrm>
        </p:spPr>
        <p:txBody>
          <a:bodyPr vert="horz" lIns="91440" tIns="45720" rIns="91440" bIns="45720" rtlCol="0" anchor="t">
            <a:normAutofit fontScale="77500" lnSpcReduction="20000"/>
          </a:bodyPr>
          <a:lstStyle/>
          <a:p>
            <a:r>
              <a:rPr lang="en-US" u="sng" dirty="0"/>
              <a:t>Investment effect</a:t>
            </a:r>
            <a:r>
              <a:rPr lang="en-US" dirty="0"/>
              <a:t>:  Banks and financial institutions now hold electronic money instead of assets.  This money won't produce a return unless it is lent out to consumers and firms.  Lending rises, causing consumption and investment to rise. </a:t>
            </a:r>
          </a:p>
          <a:p>
            <a:endParaRPr lang="en-US" u="sng" dirty="0"/>
          </a:p>
          <a:p>
            <a:r>
              <a:rPr lang="en-US" u="sng" dirty="0"/>
              <a:t>Interest rate effect</a:t>
            </a:r>
            <a:r>
              <a:rPr lang="en-US" dirty="0"/>
              <a:t>:  Long-term loans such as mortgages are linked to the yield on assets such as bonds.  QE lowers the yield on bonds, causing the interest rate on mortgages and long-term loans to fall.  This encourages consumers and firms to take out mortgages and spend more.   </a:t>
            </a:r>
          </a:p>
          <a:p>
            <a:pPr marL="0" indent="0">
              <a:buNone/>
            </a:pPr>
            <a:endParaRPr lang="en-US" u="sng" dirty="0"/>
          </a:p>
          <a:p>
            <a:r>
              <a:rPr lang="en-US" u="sng" dirty="0"/>
              <a:t>Wealth effect</a:t>
            </a:r>
            <a:r>
              <a:rPr lang="en-US" dirty="0"/>
              <a:t>:  QE increases the value of assets such as bonds and shares.  As a result there is a positive wealth effect, causing consumption to rise.  </a:t>
            </a:r>
          </a:p>
          <a:p>
            <a:endParaRPr lang="en-US" dirty="0"/>
          </a:p>
          <a:p>
            <a:r>
              <a:rPr lang="en-US" u="sng" dirty="0"/>
              <a:t>Currency effect</a:t>
            </a:r>
            <a:r>
              <a:rPr lang="en-US" dirty="0"/>
              <a:t>:  QE causes a fall in the exchange rate as investors expect it to cause returns on sterling assets to fall.  The fall in the currency causes net trade to increase.</a:t>
            </a:r>
          </a:p>
          <a:p>
            <a:endParaRPr lang="en-US" dirty="0"/>
          </a:p>
          <a:p>
            <a:endParaRPr lang="en-US" dirty="0"/>
          </a:p>
          <a:p>
            <a:endParaRPr lang="en-US" dirty="0"/>
          </a:p>
          <a:p>
            <a:endParaRPr lang="en-US" dirty="0"/>
          </a:p>
          <a:p>
            <a:endParaRPr lang="en-US" dirty="0"/>
          </a:p>
        </p:txBody>
      </p:sp>
      <p:sp>
        <p:nvSpPr>
          <p:cNvPr id="5" name="Arrow: Right 4">
            <a:extLst>
              <a:ext uri="{FF2B5EF4-FFF2-40B4-BE49-F238E27FC236}">
                <a16:creationId xmlns:a16="http://schemas.microsoft.com/office/drawing/2014/main" id="{622077DD-59BA-432F-952C-50AF658CF383}"/>
              </a:ext>
            </a:extLst>
          </p:cNvPr>
          <p:cNvSpPr/>
          <p:nvPr/>
        </p:nvSpPr>
        <p:spPr>
          <a:xfrm>
            <a:off x="7860617" y="2948558"/>
            <a:ext cx="1833083" cy="120544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AD rises</a:t>
            </a:r>
          </a:p>
        </p:txBody>
      </p:sp>
      <p:sp>
        <p:nvSpPr>
          <p:cNvPr id="6" name="TextBox 5">
            <a:extLst>
              <a:ext uri="{FF2B5EF4-FFF2-40B4-BE49-F238E27FC236}">
                <a16:creationId xmlns:a16="http://schemas.microsoft.com/office/drawing/2014/main" id="{6A64BA85-CBBE-44FB-B4FF-38338B759289}"/>
              </a:ext>
            </a:extLst>
          </p:cNvPr>
          <p:cNvSpPr txBox="1"/>
          <p:nvPr/>
        </p:nvSpPr>
        <p:spPr>
          <a:xfrm>
            <a:off x="9911663" y="3156635"/>
            <a:ext cx="1857633" cy="646331"/>
          </a:xfrm>
          <a:prstGeom prst="rect">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Growth and inflation rise</a:t>
            </a:r>
          </a:p>
        </p:txBody>
      </p:sp>
      <p:sp>
        <p:nvSpPr>
          <p:cNvPr id="4" name="Footer Placeholder 3">
            <a:extLst>
              <a:ext uri="{FF2B5EF4-FFF2-40B4-BE49-F238E27FC236}">
                <a16:creationId xmlns:a16="http://schemas.microsoft.com/office/drawing/2014/main" id="{280C0175-B0A5-6664-A588-9A7B23F487CA}"/>
              </a:ext>
            </a:extLst>
          </p:cNvPr>
          <p:cNvSpPr>
            <a:spLocks noGrp="1"/>
          </p:cNvSpPr>
          <p:nvPr>
            <p:ph type="ftr" sz="quarter" idx="11"/>
          </p:nvPr>
        </p:nvSpPr>
        <p:spPr/>
        <p:txBody>
          <a:bodyPr/>
          <a:lstStyle/>
          <a:p>
            <a:r>
              <a:rPr lang="en-GB"/>
              <a:t>(C) www.econstartup.com</a:t>
            </a:r>
          </a:p>
        </p:txBody>
      </p:sp>
    </p:spTree>
    <p:extLst>
      <p:ext uri="{BB962C8B-B14F-4D97-AF65-F5344CB8AC3E}">
        <p14:creationId xmlns:p14="http://schemas.microsoft.com/office/powerpoint/2010/main" val="3587505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BF631-42C8-43B2-A10D-854A5376A93B}"/>
              </a:ext>
            </a:extLst>
          </p:cNvPr>
          <p:cNvSpPr>
            <a:spLocks noGrp="1"/>
          </p:cNvSpPr>
          <p:nvPr>
            <p:ph type="title"/>
          </p:nvPr>
        </p:nvSpPr>
        <p:spPr/>
        <p:txBody>
          <a:bodyPr/>
          <a:lstStyle/>
          <a:p>
            <a:r>
              <a:rPr lang="en-GB"/>
              <a:t>Recap task on QE mechanism</a:t>
            </a:r>
          </a:p>
        </p:txBody>
      </p:sp>
      <p:sp>
        <p:nvSpPr>
          <p:cNvPr id="3" name="Content Placeholder 2">
            <a:extLst>
              <a:ext uri="{FF2B5EF4-FFF2-40B4-BE49-F238E27FC236}">
                <a16:creationId xmlns:a16="http://schemas.microsoft.com/office/drawing/2014/main" id="{F3ED28BE-CB7D-44E9-AA83-20E54A7A0583}"/>
              </a:ext>
            </a:extLst>
          </p:cNvPr>
          <p:cNvSpPr>
            <a:spLocks noGrp="1"/>
          </p:cNvSpPr>
          <p:nvPr>
            <p:ph idx="1"/>
          </p:nvPr>
        </p:nvSpPr>
        <p:spPr>
          <a:xfrm>
            <a:off x="1103312" y="1545996"/>
            <a:ext cx="9794074" cy="4702403"/>
          </a:xfrm>
        </p:spPr>
        <p:txBody>
          <a:bodyPr vert="horz" lIns="91440" tIns="45720" rIns="91440" bIns="45720" rtlCol="0" anchor="t">
            <a:normAutofit fontScale="92500" lnSpcReduction="10000"/>
          </a:bodyPr>
          <a:lstStyle/>
          <a:p>
            <a:r>
              <a:rPr lang="en-GB"/>
              <a:t>Select the right options from the yellow text to complete my chains of reasoning.  </a:t>
            </a:r>
          </a:p>
          <a:p>
            <a:r>
              <a:rPr lang="en-GB"/>
              <a:t>1.  BoE buys bonds from financial institutions.  The demand for bonds </a:t>
            </a:r>
            <a:r>
              <a:rPr lang="en-GB">
                <a:solidFill>
                  <a:srgbClr val="FFFF00"/>
                </a:solidFill>
              </a:rPr>
              <a:t>increases / decreases</a:t>
            </a:r>
            <a:r>
              <a:rPr lang="en-GB"/>
              <a:t> causing their price to </a:t>
            </a:r>
            <a:r>
              <a:rPr lang="en-GB">
                <a:solidFill>
                  <a:srgbClr val="FFFF00"/>
                </a:solidFill>
              </a:rPr>
              <a:t>rise/fall</a:t>
            </a:r>
            <a:r>
              <a:rPr lang="en-GB"/>
              <a:t> This means that the yield on those bonds </a:t>
            </a:r>
            <a:r>
              <a:rPr lang="en-GB">
                <a:solidFill>
                  <a:srgbClr val="FFFF00"/>
                </a:solidFill>
              </a:rPr>
              <a:t>increases / decreases.</a:t>
            </a:r>
            <a:r>
              <a:rPr lang="en-GB"/>
              <a:t>  The cost of mortgages and other loans is linked to those yields. As a result the cost of borrowing for firms and consumers </a:t>
            </a:r>
            <a:r>
              <a:rPr lang="en-GB">
                <a:solidFill>
                  <a:srgbClr val="FFFF00"/>
                </a:solidFill>
              </a:rPr>
              <a:t>rises/falls</a:t>
            </a:r>
            <a:r>
              <a:rPr lang="en-GB"/>
              <a:t>.  This encourages consumption and investment to </a:t>
            </a:r>
            <a:r>
              <a:rPr lang="en-GB">
                <a:solidFill>
                  <a:srgbClr val="FFFF00"/>
                </a:solidFill>
              </a:rPr>
              <a:t>rise/fall</a:t>
            </a:r>
            <a:r>
              <a:rPr lang="en-GB"/>
              <a:t>.  AD, inflation and growth </a:t>
            </a:r>
            <a:r>
              <a:rPr lang="en-GB">
                <a:solidFill>
                  <a:srgbClr val="FFFF00"/>
                </a:solidFill>
              </a:rPr>
              <a:t>rise/fall.</a:t>
            </a:r>
          </a:p>
          <a:p>
            <a:pPr marL="0" indent="0">
              <a:buNone/>
            </a:pPr>
            <a:endParaRPr lang="en-GB"/>
          </a:p>
          <a:p>
            <a:r>
              <a:rPr lang="en-GB"/>
              <a:t>2.  BoE buys bonds from financial institutions.  This causes the price of bonds to </a:t>
            </a:r>
            <a:r>
              <a:rPr lang="en-GB">
                <a:solidFill>
                  <a:srgbClr val="FFFF00"/>
                </a:solidFill>
              </a:rPr>
              <a:t>rise/fall</a:t>
            </a:r>
            <a:r>
              <a:rPr lang="en-GB"/>
              <a:t>.  So it becomes </a:t>
            </a:r>
            <a:r>
              <a:rPr lang="en-GB">
                <a:solidFill>
                  <a:srgbClr val="FFFF00"/>
                </a:solidFill>
              </a:rPr>
              <a:t>more/less </a:t>
            </a:r>
            <a:r>
              <a:rPr lang="en-GB"/>
              <a:t>attractive to hold bonds compared with financial assets such as shares or property.  This encourages investors to put their money into </a:t>
            </a:r>
            <a:r>
              <a:rPr lang="en-GB">
                <a:solidFill>
                  <a:srgbClr val="FFFF00"/>
                </a:solidFill>
              </a:rPr>
              <a:t>riskier/safer assets</a:t>
            </a:r>
            <a:r>
              <a:rPr lang="en-GB"/>
              <a:t>.  Share and house prices will then </a:t>
            </a:r>
            <a:r>
              <a:rPr lang="en-GB">
                <a:solidFill>
                  <a:srgbClr val="FFFF00"/>
                </a:solidFill>
              </a:rPr>
              <a:t>rise/fall</a:t>
            </a:r>
            <a:r>
              <a:rPr lang="en-GB"/>
              <a:t>.  The wealth of households </a:t>
            </a:r>
            <a:r>
              <a:rPr lang="en-GB">
                <a:solidFill>
                  <a:srgbClr val="FFFF00"/>
                </a:solidFill>
              </a:rPr>
              <a:t>rises/falls,</a:t>
            </a:r>
            <a:r>
              <a:rPr lang="en-GB"/>
              <a:t>  so they are </a:t>
            </a:r>
            <a:r>
              <a:rPr lang="en-GB">
                <a:solidFill>
                  <a:srgbClr val="FFFF00"/>
                </a:solidFill>
              </a:rPr>
              <a:t>further away/closer </a:t>
            </a:r>
            <a:r>
              <a:rPr lang="en-GB"/>
              <a:t>to their target wealth.  As a result, they tend to save </a:t>
            </a:r>
            <a:r>
              <a:rPr lang="en-GB">
                <a:solidFill>
                  <a:srgbClr val="FFFF00"/>
                </a:solidFill>
              </a:rPr>
              <a:t>less/more</a:t>
            </a:r>
            <a:r>
              <a:rPr lang="en-GB"/>
              <a:t>.  Consumption </a:t>
            </a:r>
            <a:r>
              <a:rPr lang="en-GB">
                <a:solidFill>
                  <a:srgbClr val="FFFF00"/>
                </a:solidFill>
              </a:rPr>
              <a:t>rises/falls.  </a:t>
            </a:r>
            <a:r>
              <a:rPr lang="en-GB"/>
              <a:t>AD, inflation and growth </a:t>
            </a:r>
            <a:r>
              <a:rPr lang="en-GB">
                <a:solidFill>
                  <a:srgbClr val="FFFF00"/>
                </a:solidFill>
              </a:rPr>
              <a:t>rise/fall.</a:t>
            </a:r>
            <a:endParaRPr lang="en-GB"/>
          </a:p>
        </p:txBody>
      </p:sp>
      <p:sp>
        <p:nvSpPr>
          <p:cNvPr id="4" name="Footer Placeholder 3">
            <a:extLst>
              <a:ext uri="{FF2B5EF4-FFF2-40B4-BE49-F238E27FC236}">
                <a16:creationId xmlns:a16="http://schemas.microsoft.com/office/drawing/2014/main" id="{27273E97-B9B2-1EBF-DAD5-307D0F3DD4BB}"/>
              </a:ext>
            </a:extLst>
          </p:cNvPr>
          <p:cNvSpPr>
            <a:spLocks noGrp="1"/>
          </p:cNvSpPr>
          <p:nvPr>
            <p:ph type="ftr" sz="quarter" idx="11"/>
          </p:nvPr>
        </p:nvSpPr>
        <p:spPr/>
        <p:txBody>
          <a:bodyPr/>
          <a:lstStyle/>
          <a:p>
            <a:r>
              <a:rPr lang="en-GB"/>
              <a:t>(C) www.econstartup.com</a:t>
            </a:r>
          </a:p>
        </p:txBody>
      </p:sp>
    </p:spTree>
    <p:extLst>
      <p:ext uri="{BB962C8B-B14F-4D97-AF65-F5344CB8AC3E}">
        <p14:creationId xmlns:p14="http://schemas.microsoft.com/office/powerpoint/2010/main" val="2943335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BF631-42C8-43B2-A10D-854A5376A93B}"/>
              </a:ext>
            </a:extLst>
          </p:cNvPr>
          <p:cNvSpPr>
            <a:spLocks noGrp="1"/>
          </p:cNvSpPr>
          <p:nvPr>
            <p:ph type="title"/>
          </p:nvPr>
        </p:nvSpPr>
        <p:spPr/>
        <p:txBody>
          <a:bodyPr/>
          <a:lstStyle/>
          <a:p>
            <a:r>
              <a:rPr lang="en-GB"/>
              <a:t>Task on QE mechanism - answer</a:t>
            </a:r>
          </a:p>
        </p:txBody>
      </p:sp>
      <p:sp>
        <p:nvSpPr>
          <p:cNvPr id="3" name="Content Placeholder 2">
            <a:extLst>
              <a:ext uri="{FF2B5EF4-FFF2-40B4-BE49-F238E27FC236}">
                <a16:creationId xmlns:a16="http://schemas.microsoft.com/office/drawing/2014/main" id="{F3ED28BE-CB7D-44E9-AA83-20E54A7A0583}"/>
              </a:ext>
            </a:extLst>
          </p:cNvPr>
          <p:cNvSpPr>
            <a:spLocks noGrp="1"/>
          </p:cNvSpPr>
          <p:nvPr>
            <p:ph idx="1"/>
          </p:nvPr>
        </p:nvSpPr>
        <p:spPr>
          <a:xfrm>
            <a:off x="1103312" y="1545996"/>
            <a:ext cx="9794074" cy="4702403"/>
          </a:xfrm>
        </p:spPr>
        <p:txBody>
          <a:bodyPr vert="horz" lIns="91440" tIns="45720" rIns="91440" bIns="45720" rtlCol="0" anchor="t">
            <a:normAutofit fontScale="92500"/>
          </a:bodyPr>
          <a:lstStyle/>
          <a:p>
            <a:r>
              <a:rPr lang="en-GB"/>
              <a:t>Select the right options from the yellow text to complete my chains of reasoning.  </a:t>
            </a:r>
          </a:p>
          <a:p>
            <a:r>
              <a:rPr lang="en-GB"/>
              <a:t>1.  BoE buys bonds from financial institutions.  The demand for bonds </a:t>
            </a:r>
            <a:r>
              <a:rPr lang="en-GB">
                <a:solidFill>
                  <a:srgbClr val="FFFF00"/>
                </a:solidFill>
              </a:rPr>
              <a:t>increases </a:t>
            </a:r>
            <a:r>
              <a:rPr lang="en-GB"/>
              <a:t>causing their price to </a:t>
            </a:r>
            <a:r>
              <a:rPr lang="en-GB">
                <a:solidFill>
                  <a:srgbClr val="FFFF00"/>
                </a:solidFill>
              </a:rPr>
              <a:t>rise.  </a:t>
            </a:r>
            <a:r>
              <a:rPr lang="en-GB"/>
              <a:t>This means that the yield on those bonds </a:t>
            </a:r>
            <a:r>
              <a:rPr lang="en-GB">
                <a:solidFill>
                  <a:srgbClr val="FFFF00"/>
                </a:solidFill>
              </a:rPr>
              <a:t>decreases.</a:t>
            </a:r>
            <a:r>
              <a:rPr lang="en-GB"/>
              <a:t>  The cost of mortgages and other loans is linked to those yields. As a result the cost of borrowing for firms and consumers </a:t>
            </a:r>
            <a:r>
              <a:rPr lang="en-GB">
                <a:solidFill>
                  <a:srgbClr val="FFFF00"/>
                </a:solidFill>
              </a:rPr>
              <a:t>falls</a:t>
            </a:r>
            <a:r>
              <a:rPr lang="en-GB"/>
              <a:t>.  This encourages consumption and investment to </a:t>
            </a:r>
            <a:r>
              <a:rPr lang="en-GB">
                <a:solidFill>
                  <a:srgbClr val="FFFF00"/>
                </a:solidFill>
              </a:rPr>
              <a:t>rise</a:t>
            </a:r>
            <a:r>
              <a:rPr lang="en-GB"/>
              <a:t>.  AD, inflation and growth </a:t>
            </a:r>
            <a:r>
              <a:rPr lang="en-GB">
                <a:solidFill>
                  <a:srgbClr val="FFFF00"/>
                </a:solidFill>
              </a:rPr>
              <a:t>rise.</a:t>
            </a:r>
          </a:p>
          <a:p>
            <a:pPr marL="0" indent="0">
              <a:buNone/>
            </a:pPr>
            <a:endParaRPr lang="en-GB"/>
          </a:p>
          <a:p>
            <a:r>
              <a:rPr lang="en-GB"/>
              <a:t>2.  BoE buys bonds from financial institutions.  This causes the price of bonds to </a:t>
            </a:r>
            <a:r>
              <a:rPr lang="en-GB">
                <a:solidFill>
                  <a:srgbClr val="FFFF00"/>
                </a:solidFill>
              </a:rPr>
              <a:t>rise</a:t>
            </a:r>
            <a:r>
              <a:rPr lang="en-GB"/>
              <a:t>.  So it becomes </a:t>
            </a:r>
            <a:r>
              <a:rPr lang="en-GB">
                <a:solidFill>
                  <a:srgbClr val="FFFF00"/>
                </a:solidFill>
              </a:rPr>
              <a:t>less </a:t>
            </a:r>
            <a:r>
              <a:rPr lang="en-GB"/>
              <a:t>attractive to hold bonds compared with financial assets such as shares or property.  This encourages investors to put their money into </a:t>
            </a:r>
            <a:r>
              <a:rPr lang="en-GB">
                <a:solidFill>
                  <a:srgbClr val="FFFF00"/>
                </a:solidFill>
              </a:rPr>
              <a:t>riskier assets</a:t>
            </a:r>
            <a:r>
              <a:rPr lang="en-GB"/>
              <a:t>.  Share and house prices will then </a:t>
            </a:r>
            <a:r>
              <a:rPr lang="en-GB">
                <a:solidFill>
                  <a:srgbClr val="FFFF00"/>
                </a:solidFill>
              </a:rPr>
              <a:t>rise</a:t>
            </a:r>
            <a:r>
              <a:rPr lang="en-GB"/>
              <a:t>.  The wealth of households </a:t>
            </a:r>
            <a:r>
              <a:rPr lang="en-GB">
                <a:solidFill>
                  <a:srgbClr val="FFFF00"/>
                </a:solidFill>
              </a:rPr>
              <a:t>rises</a:t>
            </a:r>
            <a:r>
              <a:rPr lang="en-GB"/>
              <a:t> so they are </a:t>
            </a:r>
            <a:r>
              <a:rPr lang="en-GB">
                <a:solidFill>
                  <a:srgbClr val="FFFF00"/>
                </a:solidFill>
              </a:rPr>
              <a:t>closer </a:t>
            </a:r>
            <a:r>
              <a:rPr lang="en-GB"/>
              <a:t>to their target wealth.  As a result, they tend to save </a:t>
            </a:r>
            <a:r>
              <a:rPr lang="en-GB">
                <a:solidFill>
                  <a:srgbClr val="FFFF00"/>
                </a:solidFill>
              </a:rPr>
              <a:t>less</a:t>
            </a:r>
            <a:r>
              <a:rPr lang="en-GB"/>
              <a:t>.  Consumption </a:t>
            </a:r>
            <a:r>
              <a:rPr lang="en-GB">
                <a:solidFill>
                  <a:srgbClr val="FFFF00"/>
                </a:solidFill>
              </a:rPr>
              <a:t>rises.  </a:t>
            </a:r>
            <a:r>
              <a:rPr lang="en-GB"/>
              <a:t>AD, inflation and growth </a:t>
            </a:r>
            <a:r>
              <a:rPr lang="en-GB">
                <a:solidFill>
                  <a:srgbClr val="FFFF00"/>
                </a:solidFill>
              </a:rPr>
              <a:t>rise.</a:t>
            </a:r>
            <a:endParaRPr lang="en-GB"/>
          </a:p>
        </p:txBody>
      </p:sp>
      <p:sp>
        <p:nvSpPr>
          <p:cNvPr id="4" name="Footer Placeholder 3">
            <a:extLst>
              <a:ext uri="{FF2B5EF4-FFF2-40B4-BE49-F238E27FC236}">
                <a16:creationId xmlns:a16="http://schemas.microsoft.com/office/drawing/2014/main" id="{443352F1-935B-F582-236B-BAC54F2694B1}"/>
              </a:ext>
            </a:extLst>
          </p:cNvPr>
          <p:cNvSpPr>
            <a:spLocks noGrp="1"/>
          </p:cNvSpPr>
          <p:nvPr>
            <p:ph type="ftr" sz="quarter" idx="11"/>
          </p:nvPr>
        </p:nvSpPr>
        <p:spPr/>
        <p:txBody>
          <a:bodyPr/>
          <a:lstStyle/>
          <a:p>
            <a:r>
              <a:rPr lang="en-GB"/>
              <a:t>(C) www.econstartup.com</a:t>
            </a:r>
          </a:p>
        </p:txBody>
      </p:sp>
    </p:spTree>
    <p:extLst>
      <p:ext uri="{BB962C8B-B14F-4D97-AF65-F5344CB8AC3E}">
        <p14:creationId xmlns:p14="http://schemas.microsoft.com/office/powerpoint/2010/main" val="7570713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TotalTime>
  <Words>2043</Words>
  <Application>Microsoft Office PowerPoint</Application>
  <PresentationFormat>Widescreen</PresentationFormat>
  <Paragraphs>160</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Century Gothic</vt:lpstr>
      <vt:lpstr>Wingdings 3</vt:lpstr>
      <vt:lpstr>Ion</vt:lpstr>
      <vt:lpstr>Monetary policy – quantitative easing</vt:lpstr>
      <vt:lpstr>The base rate has limitations as a tool</vt:lpstr>
      <vt:lpstr>Quantitative easing, the basics…</vt:lpstr>
      <vt:lpstr>What are government bonds?</vt:lpstr>
      <vt:lpstr>Task on QE</vt:lpstr>
      <vt:lpstr>Task  - Answers</vt:lpstr>
      <vt:lpstr>Breaking down how QE works</vt:lpstr>
      <vt:lpstr>Recap task on QE mechanism</vt:lpstr>
      <vt:lpstr>Task on QE mechanism - answer</vt:lpstr>
      <vt:lpstr>Recap of QE</vt:lpstr>
      <vt:lpstr>Recap of QE – true are in orange</vt:lpstr>
      <vt:lpstr>QE has been tried in many parts of the world</vt:lpstr>
      <vt:lpstr>Risks and criticisms of QE</vt:lpstr>
      <vt:lpstr>So did it work?</vt:lpstr>
      <vt:lpstr>There’s a saying about horses and water isn’t there?</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Economic growth</dc:title>
  <dc:creator>Tom Startup</dc:creator>
  <cp:lastModifiedBy>Tom Startup</cp:lastModifiedBy>
  <cp:revision>154</cp:revision>
  <dcterms:created xsi:type="dcterms:W3CDTF">2019-03-01T19:14:41Z</dcterms:created>
  <dcterms:modified xsi:type="dcterms:W3CDTF">2025-11-19T15:08:43Z</dcterms:modified>
</cp:coreProperties>
</file>